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299" r:id="rId2"/>
    <p:sldId id="256" r:id="rId3"/>
    <p:sldId id="270" r:id="rId4"/>
    <p:sldId id="276" r:id="rId5"/>
    <p:sldId id="260" r:id="rId6"/>
    <p:sldId id="2298" r:id="rId7"/>
    <p:sldId id="258" r:id="rId8"/>
    <p:sldId id="259" r:id="rId9"/>
    <p:sldId id="267" r:id="rId10"/>
    <p:sldId id="261" r:id="rId11"/>
    <p:sldId id="263" r:id="rId12"/>
    <p:sldId id="274" r:id="rId13"/>
    <p:sldId id="4454" r:id="rId14"/>
    <p:sldId id="4318" r:id="rId15"/>
    <p:sldId id="4201" r:id="rId16"/>
    <p:sldId id="4455" r:id="rId17"/>
    <p:sldId id="3411" r:id="rId18"/>
    <p:sldId id="4456" r:id="rId19"/>
    <p:sldId id="4458" r:id="rId20"/>
    <p:sldId id="4459" r:id="rId21"/>
    <p:sldId id="4373" r:id="rId22"/>
    <p:sldId id="4376" r:id="rId23"/>
    <p:sldId id="4460" r:id="rId24"/>
    <p:sldId id="4389" r:id="rId25"/>
    <p:sldId id="4204" r:id="rId26"/>
    <p:sldId id="4461" r:id="rId27"/>
    <p:sldId id="4462" r:id="rId28"/>
    <p:sldId id="4463" r:id="rId29"/>
    <p:sldId id="265" r:id="rId30"/>
    <p:sldId id="2296" r:id="rId31"/>
    <p:sldId id="22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708A"/>
    <a:srgbClr val="B6D9D7"/>
    <a:srgbClr val="9AD0D4"/>
    <a:srgbClr val="688353"/>
    <a:srgbClr val="608196"/>
    <a:srgbClr val="FBC7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4" autoAdjust="0"/>
    <p:restoredTop sz="95220" autoAdjust="0"/>
  </p:normalViewPr>
  <p:slideViewPr>
    <p:cSldViewPr snapToGrid="0">
      <p:cViewPr varScale="1">
        <p:scale>
          <a:sx n="100" d="100"/>
          <a:sy n="100" d="100"/>
        </p:scale>
        <p:origin x="20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6BC3D-231A-4292-8FFE-75C0A9859F86}"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0667D-5AAC-4C9D-BA36-481F622A7C40}" type="slidenum">
              <a:rPr lang="en-US" smtClean="0"/>
              <a:t>‹#›</a:t>
            </a:fld>
            <a:endParaRPr lang="en-US"/>
          </a:p>
        </p:txBody>
      </p:sp>
    </p:spTree>
    <p:extLst>
      <p:ext uri="{BB962C8B-B14F-4D97-AF65-F5344CB8AC3E}">
        <p14:creationId xmlns:p14="http://schemas.microsoft.com/office/powerpoint/2010/main" val="183656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1</a:t>
            </a:fld>
            <a:endParaRPr lang="en-US"/>
          </a:p>
        </p:txBody>
      </p:sp>
    </p:spTree>
    <p:extLst>
      <p:ext uri="{BB962C8B-B14F-4D97-AF65-F5344CB8AC3E}">
        <p14:creationId xmlns:p14="http://schemas.microsoft.com/office/powerpoint/2010/main" val="138086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0000"/>
                </a:solidFill>
                <a:effectLst/>
                <a:latin typeface="Helvetica Neue"/>
              </a:rPr>
              <a:t>What can leaders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FF0000"/>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0000"/>
                </a:solidFill>
                <a:effectLst/>
                <a:latin typeface="Helvetica Neue"/>
              </a:rPr>
              <a:t>They can take steps now, while planning their return-to-office strategy, to ensure the workplace is an equalizer, offering equitable conditions and amenities to everyone. At its best, it can be designed for inclusion and create a community in which people and the business thrive — </a:t>
            </a:r>
            <a:r>
              <a:rPr lang="en-US" b="1" i="0" dirty="0">
                <a:solidFill>
                  <a:srgbClr val="FF0000"/>
                </a:solidFill>
                <a:effectLst/>
                <a:latin typeface="Helvetica Neue"/>
              </a:rPr>
              <a:t>a place that is so appealing people choose to go there to do their best work.</a:t>
            </a: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12</a:t>
            </a:fld>
            <a:endParaRPr lang="en-US"/>
          </a:p>
        </p:txBody>
      </p:sp>
    </p:spTree>
    <p:extLst>
      <p:ext uri="{BB962C8B-B14F-4D97-AF65-F5344CB8AC3E}">
        <p14:creationId xmlns:p14="http://schemas.microsoft.com/office/powerpoint/2010/main" val="385315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past year has deeply challenged us.  We’ve worked to support colleagues and clients amid a global pandemic that brought systemic inequalities into harsh light. While this past year has changed so much about how we live and work, some things have only grown in their importance. Let’s start by setting the context for where we find ourselves at this moment. </a:t>
            </a:r>
          </a:p>
        </p:txBody>
      </p:sp>
      <p:sp>
        <p:nvSpPr>
          <p:cNvPr id="4" name="Slide Number Placeholder 3"/>
          <p:cNvSpPr>
            <a:spLocks noGrp="1"/>
          </p:cNvSpPr>
          <p:nvPr>
            <p:ph type="sldNum" sz="quarter" idx="5"/>
          </p:nvPr>
        </p:nvSpPr>
        <p:spPr/>
        <p:txBody>
          <a:bodyPr/>
          <a:lstStyle/>
          <a:p>
            <a:fld id="{2554AE3E-E06F-43AF-9895-AF600D35ECB2}" type="slidenum">
              <a:rPr lang="en-US" smtClean="0"/>
              <a:t>14</a:t>
            </a:fld>
            <a:endParaRPr lang="en-US"/>
          </a:p>
        </p:txBody>
      </p:sp>
    </p:spTree>
    <p:extLst>
      <p:ext uri="{BB962C8B-B14F-4D97-AF65-F5344CB8AC3E}">
        <p14:creationId xmlns:p14="http://schemas.microsoft.com/office/powerpoint/2010/main" val="411897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WHO phases of a pandemic</a:t>
            </a:r>
          </a:p>
          <a:p>
            <a:endParaRPr lang="en-US" dirty="0"/>
          </a:p>
          <a:p>
            <a:r>
              <a:rPr lang="en-US" dirty="0"/>
              <a:t>We are not truly in a post-pandemic world. Our locations are emerging from the pandemic on different timetables and we may continue to see a cycle of workplace restrictions related to additional pandemic waves and variants.  This project is focused on planning for a future that goes beyond the transition steps of adding pandemic protocols to our workday.  For example, developing strategies for distancing, masks, and temporary protocols is not the goal of this effort.   We are looking beyond those immediate concerns to the new ways of working will we embrace after the transition and how we may incorporate new workstyles and choices into our approach going forward. </a:t>
            </a:r>
          </a:p>
          <a:p>
            <a:endParaRPr lang="en-US" dirty="0"/>
          </a:p>
          <a:p>
            <a:r>
              <a:rPr lang="en-US" b="1" dirty="0">
                <a:solidFill>
                  <a:srgbClr val="FF0000"/>
                </a:solidFill>
              </a:rPr>
              <a:t>Alyssa’s suggested text: With the development of effective vaccines, we are beginning to enter the recovery phase of this pandemic, per this World Health Organization graphic. Every day we’re hearing more conversations about solidifying return-to-office plans and getting questions about how to support newly hybrid workforces. This marks a shift from questions early in the pandemic about panel heights and desk spacing, but these conversations show that we are not simply going back to business as usual.</a:t>
            </a:r>
          </a:p>
        </p:txBody>
      </p:sp>
      <p:sp>
        <p:nvSpPr>
          <p:cNvPr id="4" name="Footer Placeholder 3"/>
          <p:cNvSpPr>
            <a:spLocks noGrp="1"/>
          </p:cNvSpPr>
          <p:nvPr>
            <p:ph type="ftr" sz="quarter" idx="4"/>
          </p:nvPr>
        </p:nvSpPr>
        <p:spPr/>
        <p:txBody>
          <a:bodyPr/>
          <a:lstStyle/>
          <a:p>
            <a:r>
              <a:rPr lang="en-US" dirty="0"/>
              <a:t>2</a:t>
            </a:r>
          </a:p>
        </p:txBody>
      </p:sp>
      <p:sp>
        <p:nvSpPr>
          <p:cNvPr id="5" name="Slide Number Placeholder 4"/>
          <p:cNvSpPr>
            <a:spLocks noGrp="1"/>
          </p:cNvSpPr>
          <p:nvPr>
            <p:ph type="sldNum" sz="quarter" idx="5"/>
          </p:nvPr>
        </p:nvSpPr>
        <p:spPr/>
        <p:txBody>
          <a:bodyPr/>
          <a:lstStyle/>
          <a:p>
            <a:fld id="{F24F16DD-ACF9-3A4A-83E5-4DE399FB2E72}" type="slidenum">
              <a:rPr lang="en-US" smtClean="0"/>
              <a:t>15</a:t>
            </a:fld>
            <a:endParaRPr lang="en-US" dirty="0"/>
          </a:p>
        </p:txBody>
      </p:sp>
    </p:spTree>
    <p:extLst>
      <p:ext uri="{BB962C8B-B14F-4D97-AF65-F5344CB8AC3E}">
        <p14:creationId xmlns:p14="http://schemas.microsoft.com/office/powerpoint/2010/main" val="2579306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Thankfully, a variety of organizations—including our own—have conducted research throughout this past year to develop data to guide our future strategy.</a:t>
            </a:r>
          </a:p>
        </p:txBody>
      </p:sp>
      <p:sp>
        <p:nvSpPr>
          <p:cNvPr id="4" name="Slide Number Placeholder 3"/>
          <p:cNvSpPr>
            <a:spLocks noGrp="1"/>
          </p:cNvSpPr>
          <p:nvPr>
            <p:ph type="sldNum" sz="quarter" idx="5"/>
          </p:nvPr>
        </p:nvSpPr>
        <p:spPr/>
        <p:txBody>
          <a:bodyPr/>
          <a:lstStyle/>
          <a:p>
            <a:fld id="{2554AE3E-E06F-43AF-9895-AF600D35ECB2}" type="slidenum">
              <a:rPr lang="en-US" smtClean="0"/>
              <a:t>16</a:t>
            </a:fld>
            <a:endParaRPr lang="en-US"/>
          </a:p>
        </p:txBody>
      </p:sp>
    </p:spTree>
    <p:extLst>
      <p:ext uri="{BB962C8B-B14F-4D97-AF65-F5344CB8AC3E}">
        <p14:creationId xmlns:p14="http://schemas.microsoft.com/office/powerpoint/2010/main" val="350294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our own plans and guidance for clients remain grounded in these principles.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4AE3E-E06F-43AF-9895-AF600D35ECB2}" type="slidenum">
              <a:rPr kumimoji="0" lang="en-US" sz="1200" b="0" i="0" u="none" strike="noStrike" kern="1200" cap="none" spc="0" normalizeH="0" baseline="0" noProof="0" smtClean="0">
                <a:ln>
                  <a:noFill/>
                </a:ln>
                <a:solidFill>
                  <a:srgbClr val="000000"/>
                </a:solidFill>
                <a:effectLst/>
                <a:uLnTx/>
                <a:uFillTx/>
                <a:latin typeface="PW Centra No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PW Centra No2"/>
              <a:ea typeface="+mn-ea"/>
              <a:cs typeface="+mn-cs"/>
            </a:endParaRPr>
          </a:p>
        </p:txBody>
      </p:sp>
    </p:spTree>
    <p:extLst>
      <p:ext uri="{BB962C8B-B14F-4D97-AF65-F5344CB8AC3E}">
        <p14:creationId xmlns:p14="http://schemas.microsoft.com/office/powerpoint/2010/main" val="2361208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research-based firm, we knew we wanted to study our own experiences of working at home. Our Human Experience Lab and our Planning and Strategies team worked to develop the AT HOME Survey, which asked Perkins&amp;Will employees a series of 18 questions about their ongoing work from home experience.</a:t>
            </a:r>
          </a:p>
        </p:txBody>
      </p:sp>
      <p:sp>
        <p:nvSpPr>
          <p:cNvPr id="4" name="Slide Number Placeholder 3"/>
          <p:cNvSpPr>
            <a:spLocks noGrp="1"/>
          </p:cNvSpPr>
          <p:nvPr>
            <p:ph type="sldNum" sz="quarter" idx="5"/>
          </p:nvPr>
        </p:nvSpPr>
        <p:spPr/>
        <p:txBody>
          <a:bodyPr/>
          <a:lstStyle/>
          <a:p>
            <a:fld id="{2554AE3E-E06F-43AF-9895-AF600D35ECB2}" type="slidenum">
              <a:rPr lang="en-US" smtClean="0"/>
              <a:t>19</a:t>
            </a:fld>
            <a:endParaRPr lang="en-US"/>
          </a:p>
        </p:txBody>
      </p:sp>
    </p:spTree>
    <p:extLst>
      <p:ext uri="{BB962C8B-B14F-4D97-AF65-F5344CB8AC3E}">
        <p14:creationId xmlns:p14="http://schemas.microsoft.com/office/powerpoint/2010/main" val="201530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our findings, we reported an increase in our well-being. However, our sense of belonging and connectedness dropped. We’ve since worked with clients on surveying their employees, and combined with external surveys and research, we’re starting to see a richer picture of what’s working while at home and what’s not.</a:t>
            </a:r>
          </a:p>
        </p:txBody>
      </p:sp>
      <p:sp>
        <p:nvSpPr>
          <p:cNvPr id="4" name="Slide Number Placeholder 3"/>
          <p:cNvSpPr>
            <a:spLocks noGrp="1"/>
          </p:cNvSpPr>
          <p:nvPr>
            <p:ph type="sldNum" sz="quarter" idx="5"/>
          </p:nvPr>
        </p:nvSpPr>
        <p:spPr/>
        <p:txBody>
          <a:bodyPr/>
          <a:lstStyle/>
          <a:p>
            <a:fld id="{2554AE3E-E06F-43AF-9895-AF600D35ECB2}" type="slidenum">
              <a:rPr lang="en-US" smtClean="0"/>
              <a:t>20</a:t>
            </a:fld>
            <a:endParaRPr lang="en-US"/>
          </a:p>
        </p:txBody>
      </p:sp>
    </p:spTree>
    <p:extLst>
      <p:ext uri="{BB962C8B-B14F-4D97-AF65-F5344CB8AC3E}">
        <p14:creationId xmlns:p14="http://schemas.microsoft.com/office/powerpoint/2010/main" val="3035800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One reason we are not ready to throw in the towel on workplace is that despite an overall rosy picture of productivity from employees – when pressed about specific activities – we start to see that not everything is more productive at home.   </a:t>
            </a:r>
          </a:p>
          <a:p>
            <a:endParaRPr lang="en-US" dirty="0"/>
          </a:p>
          <a:p>
            <a:r>
              <a:rPr lang="en-US" dirty="0"/>
              <a:t>In this Colliers survey of over 5,000 employees’, we see that </a:t>
            </a:r>
          </a:p>
          <a:p>
            <a:r>
              <a:rPr lang="en-US" dirty="0"/>
              <a:t>  </a:t>
            </a:r>
          </a:p>
          <a:p>
            <a:pPr marL="171450" indent="-171450">
              <a:buFont typeface="Arial" panose="020B0604020202020204" pitchFamily="34" charset="0"/>
              <a:buChar char="•"/>
            </a:pPr>
            <a:r>
              <a:rPr lang="en-US" dirty="0"/>
              <a:t>Individual work – tended to be better or much better at home</a:t>
            </a:r>
          </a:p>
          <a:p>
            <a:pPr marL="171450" indent="-171450">
              <a:buFont typeface="Arial" panose="020B0604020202020204" pitchFamily="34" charset="0"/>
              <a:buChar char="•"/>
            </a:pPr>
            <a:r>
              <a:rPr lang="en-US" dirty="0"/>
              <a:t>Collaborative meetings and socializing with colleagues – tended to be better or much better in the office</a:t>
            </a:r>
          </a:p>
          <a:p>
            <a:pPr marL="171450" indent="-171450">
              <a:buFont typeface="Arial" panose="020B0604020202020204" pitchFamily="34" charset="0"/>
              <a:buChar char="•"/>
            </a:pPr>
            <a:r>
              <a:rPr lang="en-US" dirty="0"/>
              <a:t>Creative thinking – somewhere in the middle with a more neutral to slightly better at home.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What is also striking about these results is that responses might be stronger for one setting over another but there is by no means a universal agreement on which setting is best.  Even when 50% of people say that focused work is better at home there are still 25% that say it is better or much better at the office.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And there is a simple reason for that … because working from home is </a:t>
            </a:r>
            <a:r>
              <a:rPr lang="en-US" u="sng" dirty="0"/>
              <a:t>not</a:t>
            </a:r>
            <a:r>
              <a:rPr lang="en-US" dirty="0"/>
              <a:t> the same for everyone.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This recent survey by Cushman &amp; Wakefield and CoreNet echoes this lack of universal agreement—while casual, impromptu conversations thrive in the office, collaboration, innovation, and connection to colleagues are equally supported at the office and at home.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 when we ask “what would you choose to do in the office?”  It is a personal question because we do not all have the same choices. </a:t>
            </a:r>
          </a:p>
        </p:txBody>
      </p:sp>
      <p:sp>
        <p:nvSpPr>
          <p:cNvPr id="4" name="Footer Placeholder 3"/>
          <p:cNvSpPr>
            <a:spLocks noGrp="1"/>
          </p:cNvSpPr>
          <p:nvPr>
            <p:ph type="ftr" sz="quarter" idx="4"/>
          </p:nvPr>
        </p:nvSpPr>
        <p:spPr/>
        <p:txBody>
          <a:bodyPr/>
          <a:lstStyle/>
          <a:p>
            <a:r>
              <a:rPr lang="en-US" dirty="0"/>
              <a:t>2</a:t>
            </a:r>
          </a:p>
        </p:txBody>
      </p:sp>
      <p:sp>
        <p:nvSpPr>
          <p:cNvPr id="5" name="Slide Number Placeholder 4"/>
          <p:cNvSpPr>
            <a:spLocks noGrp="1"/>
          </p:cNvSpPr>
          <p:nvPr>
            <p:ph type="sldNum" sz="quarter" idx="5"/>
          </p:nvPr>
        </p:nvSpPr>
        <p:spPr/>
        <p:txBody>
          <a:bodyPr/>
          <a:lstStyle/>
          <a:p>
            <a:fld id="{F24F16DD-ACF9-3A4A-83E5-4DE399FB2E72}" type="slidenum">
              <a:rPr lang="en-US" smtClean="0"/>
              <a:t>21</a:t>
            </a:fld>
            <a:endParaRPr lang="en-US" dirty="0"/>
          </a:p>
        </p:txBody>
      </p:sp>
    </p:spTree>
    <p:extLst>
      <p:ext uri="{BB962C8B-B14F-4D97-AF65-F5344CB8AC3E}">
        <p14:creationId xmlns:p14="http://schemas.microsoft.com/office/powerpoint/2010/main" val="716004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latin typeface="Calibri" panose="020F0502020204030204" pitchFamily="34" charset="0"/>
                <a:ea typeface="PW Centra No2" pitchFamily="2" charset="0"/>
                <a:cs typeface="Calibri" panose="020F0502020204030204" pitchFamily="34" charset="0"/>
              </a:rPr>
              <a:t>Even before the pandemic,  employees have been driving the conversation to incorporate more remote working. </a:t>
            </a:r>
          </a:p>
          <a:p>
            <a:pPr algn="l"/>
            <a:endParaRPr lang="en-US" sz="1200" b="0" i="0" u="none" strike="noStrike" baseline="0" dirty="0">
              <a:latin typeface="Calibri" panose="020F0502020204030204" pitchFamily="34" charset="0"/>
              <a:ea typeface="PW Centra No2" pitchFamily="2" charset="0"/>
              <a:cs typeface="Calibri" panose="020F0502020204030204" pitchFamily="34" charset="0"/>
            </a:endParaRPr>
          </a:p>
          <a:p>
            <a:pPr algn="l"/>
            <a:r>
              <a:rPr lang="en-US" sz="1200" b="0" i="0" u="none" strike="noStrike" baseline="0" dirty="0">
                <a:latin typeface="Calibri" panose="020F0502020204030204" pitchFamily="34" charset="0"/>
                <a:ea typeface="PW Centra No2" pitchFamily="2" charset="0"/>
                <a:cs typeface="Calibri" panose="020F0502020204030204" pitchFamily="34" charset="0"/>
              </a:rPr>
              <a:t>83% of employees surveyed by Colliers report that they want to continue working from home one day a week or more.    </a:t>
            </a:r>
          </a:p>
          <a:p>
            <a:pPr algn="l"/>
            <a:r>
              <a:rPr lang="en-US" sz="1200" b="0" i="0" u="none" strike="noStrike" kern="1200" baseline="0" dirty="0">
                <a:solidFill>
                  <a:schemeClr val="tx1"/>
                </a:solidFill>
                <a:latin typeface="Calibri" panose="020F0502020204030204" pitchFamily="34" charset="0"/>
                <a:ea typeface="PW Centra No2" pitchFamily="2" charset="0"/>
                <a:cs typeface="Calibri" panose="020F0502020204030204" pitchFamily="34" charset="0"/>
              </a:rPr>
              <a:t>Colliers goes on to say that their </a:t>
            </a:r>
            <a:r>
              <a:rPr lang="en-US" sz="1200" b="1" i="0" u="none" strike="noStrike" kern="1200" baseline="0" dirty="0">
                <a:solidFill>
                  <a:schemeClr val="tx1"/>
                </a:solidFill>
                <a:latin typeface="Calibri" panose="020F0502020204030204" pitchFamily="34" charset="0"/>
                <a:ea typeface="PW Centra No2" pitchFamily="2" charset="0"/>
                <a:cs typeface="Calibri" panose="020F0502020204030204" pitchFamily="34" charset="0"/>
              </a:rPr>
              <a:t>feelings of  productivity and improved work-life balance are the main drivers </a:t>
            </a:r>
            <a:r>
              <a:rPr lang="en-US" sz="1200" b="0" i="0" u="none" strike="noStrike" kern="1200" baseline="0" dirty="0">
                <a:solidFill>
                  <a:schemeClr val="tx1"/>
                </a:solidFill>
                <a:latin typeface="Calibri" panose="020F0502020204030204" pitchFamily="34" charset="0"/>
                <a:ea typeface="PW Centra No2" pitchFamily="2" charset="0"/>
                <a:cs typeface="Calibri" panose="020F0502020204030204" pitchFamily="34" charset="0"/>
              </a:rPr>
              <a:t>behind the desire to work from home. </a:t>
            </a:r>
          </a:p>
          <a:p>
            <a:pPr algn="l"/>
            <a:endParaRPr lang="en-US" sz="1200" b="0" i="0" u="none" strike="noStrike" baseline="0" dirty="0">
              <a:latin typeface="Calibri" panose="020F0502020204030204" pitchFamily="34" charset="0"/>
              <a:ea typeface="PW Centra No2" pitchFamily="2" charset="0"/>
              <a:cs typeface="Calibri" panose="020F0502020204030204" pitchFamily="34" charset="0"/>
            </a:endParaRPr>
          </a:p>
          <a:p>
            <a:pPr algn="l"/>
            <a:r>
              <a:rPr lang="en-US" sz="1200" b="0" i="0" u="none" strike="noStrike" baseline="0" dirty="0">
                <a:latin typeface="Calibri" panose="020F0502020204030204" pitchFamily="34" charset="0"/>
                <a:ea typeface="PW Centra No2" pitchFamily="2" charset="0"/>
                <a:cs typeface="Calibri" panose="020F0502020204030204" pitchFamily="34" charset="0"/>
              </a:rPr>
              <a:t>In the past having the flexibility to work remotely was largely considered a benefit to employees.  Something that a company offered to retain talent. However, statistics like this and the sheer length of time we’ve spent working at home successfully is shifting remote working from a “nice-to-have” to an expectation.  One that many will feel they earned over the course of the pandemic. </a:t>
            </a:r>
          </a:p>
          <a:p>
            <a:pPr algn="l"/>
            <a:endParaRPr 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4"/>
          </p:nvPr>
        </p:nvSpPr>
        <p:spPr/>
        <p:txBody>
          <a:bodyPr/>
          <a:lstStyle/>
          <a:p>
            <a:r>
              <a:rPr lang="en-US" dirty="0"/>
              <a:t>2</a:t>
            </a:r>
          </a:p>
        </p:txBody>
      </p:sp>
      <p:sp>
        <p:nvSpPr>
          <p:cNvPr id="5" name="Slide Number Placeholder 4"/>
          <p:cNvSpPr>
            <a:spLocks noGrp="1"/>
          </p:cNvSpPr>
          <p:nvPr>
            <p:ph type="sldNum" sz="quarter" idx="5"/>
          </p:nvPr>
        </p:nvSpPr>
        <p:spPr/>
        <p:txBody>
          <a:bodyPr/>
          <a:lstStyle/>
          <a:p>
            <a:fld id="{F24F16DD-ACF9-3A4A-83E5-4DE399FB2E72}" type="slidenum">
              <a:rPr lang="en-US" smtClean="0"/>
              <a:t>22</a:t>
            </a:fld>
            <a:endParaRPr lang="en-US" dirty="0"/>
          </a:p>
        </p:txBody>
      </p:sp>
    </p:spTree>
    <p:extLst>
      <p:ext uri="{BB962C8B-B14F-4D97-AF65-F5344CB8AC3E}">
        <p14:creationId xmlns:p14="http://schemas.microsoft.com/office/powerpoint/2010/main" val="131174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If you look at the high-level statistics being reported around our feelings of productivity, it is quite remarkable …  </a:t>
            </a:r>
          </a:p>
          <a:p>
            <a:endParaRPr lang="en-US" dirty="0"/>
          </a:p>
          <a:p>
            <a:r>
              <a:rPr lang="en-US" dirty="0"/>
              <a:t>This is from 125,000 survey responses conducted by the </a:t>
            </a:r>
            <a:r>
              <a:rPr lang="en-US" dirty="0" err="1"/>
              <a:t>Leesman</a:t>
            </a:r>
            <a:r>
              <a:rPr lang="en-US" dirty="0"/>
              <a:t> Index - across 873 workplaces in 83 countries.  April through September of 2020</a:t>
            </a:r>
          </a:p>
          <a:p>
            <a:r>
              <a:rPr lang="en-US" dirty="0"/>
              <a:t>During the pandemic – 83% of people reported that their home environment allows them to be productive, that is contrasted by the 63% who felt that way about their office before COVID-19.  </a:t>
            </a:r>
          </a:p>
          <a:p>
            <a:endParaRPr lang="en-US" dirty="0"/>
          </a:p>
          <a:p>
            <a:r>
              <a:rPr lang="en-US" dirty="0"/>
              <a:t>Before covid – </a:t>
            </a:r>
            <a:r>
              <a:rPr lang="en-US" dirty="0" err="1"/>
              <a:t>Leesman</a:t>
            </a:r>
            <a:r>
              <a:rPr lang="en-US" dirty="0"/>
              <a:t> would consider your workplace as “highly productive” if you reached a  78%.  So many of the top ranked office environments cannot not beat the currently self-reported home working productivity. </a:t>
            </a:r>
          </a:p>
          <a:p>
            <a:endParaRPr lang="en-US" dirty="0"/>
          </a:p>
          <a:p>
            <a:r>
              <a:rPr lang="en-US" dirty="0"/>
              <a:t>So why are we not declaring the office dead, moving everyone home, and calling that a business victory? </a:t>
            </a:r>
          </a:p>
          <a:p>
            <a:pPr algn="l"/>
            <a:endParaRPr lang="en-US" sz="1200" b="0" i="0" u="none" strike="noStrike" baseline="0" dirty="0">
              <a:latin typeface="Calibri" panose="020F0502020204030204" pitchFamily="34" charset="0"/>
              <a:ea typeface="PW Centra No2" pitchFamily="2" charset="0"/>
              <a:cs typeface="Calibri" panose="020F0502020204030204" pitchFamily="34" charset="0"/>
            </a:endParaRPr>
          </a:p>
          <a:p>
            <a:pPr algn="l"/>
            <a:endParaRPr lang="en-US"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4"/>
          </p:nvPr>
        </p:nvSpPr>
        <p:spPr/>
        <p:txBody>
          <a:bodyPr/>
          <a:lstStyle/>
          <a:p>
            <a:r>
              <a:rPr lang="en-US" dirty="0"/>
              <a:t>2</a:t>
            </a:r>
          </a:p>
        </p:txBody>
      </p:sp>
      <p:sp>
        <p:nvSpPr>
          <p:cNvPr id="5" name="Slide Number Placeholder 4"/>
          <p:cNvSpPr>
            <a:spLocks noGrp="1"/>
          </p:cNvSpPr>
          <p:nvPr>
            <p:ph type="sldNum" sz="quarter" idx="5"/>
          </p:nvPr>
        </p:nvSpPr>
        <p:spPr/>
        <p:txBody>
          <a:bodyPr/>
          <a:lstStyle/>
          <a:p>
            <a:fld id="{F24F16DD-ACF9-3A4A-83E5-4DE399FB2E72}" type="slidenum">
              <a:rPr lang="en-US" smtClean="0"/>
              <a:t>23</a:t>
            </a:fld>
            <a:endParaRPr lang="en-US" dirty="0"/>
          </a:p>
        </p:txBody>
      </p:sp>
    </p:spTree>
    <p:extLst>
      <p:ext uri="{BB962C8B-B14F-4D97-AF65-F5344CB8AC3E}">
        <p14:creationId xmlns:p14="http://schemas.microsoft.com/office/powerpoint/2010/main" val="125443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just for us to say…</a:t>
            </a:r>
          </a:p>
          <a:p>
            <a:endParaRPr lang="en-US" dirty="0"/>
          </a:p>
          <a:p>
            <a:r>
              <a:rPr lang="en-US" dirty="0"/>
              <a:t>There are lots of members with research or services to help you with the future of work….</a:t>
            </a:r>
          </a:p>
          <a:p>
            <a:pPr marL="171450" indent="-171450">
              <a:buFontTx/>
              <a:buChar char="-"/>
            </a:pPr>
            <a:r>
              <a:rPr lang="en-US" dirty="0"/>
              <a:t>Legal services (what you can do)</a:t>
            </a:r>
          </a:p>
          <a:p>
            <a:pPr marL="171450" indent="-171450">
              <a:buFontTx/>
              <a:buChar char="-"/>
            </a:pPr>
            <a:r>
              <a:rPr lang="en-US" dirty="0"/>
              <a:t>Employee engagement</a:t>
            </a:r>
          </a:p>
          <a:p>
            <a:pPr marL="171450" indent="-171450">
              <a:buFontTx/>
              <a:buChar char="-"/>
            </a:pPr>
            <a:r>
              <a:rPr lang="en-US" dirty="0"/>
              <a:t>Workplace Design</a:t>
            </a:r>
          </a:p>
          <a:p>
            <a:pPr marL="171450" indent="-171450">
              <a:buFontTx/>
              <a:buChar char="-"/>
            </a:pPr>
            <a:endParaRPr lang="en-US" dirty="0"/>
          </a:p>
          <a:p>
            <a:pPr marL="0" indent="0">
              <a:buFontTx/>
              <a:buNone/>
            </a:pPr>
            <a:r>
              <a:rPr lang="en-US" dirty="0"/>
              <a:t>…..today Jenny and Gina are here from the Workplace design side, and backed by research from Steelcase and Perkins &amp; Will.  But we are not here to sell you anything.   We did was pull some of the </a:t>
            </a:r>
            <a:r>
              <a:rPr lang="en-US" dirty="0" err="1"/>
              <a:t>rearch</a:t>
            </a:r>
            <a:r>
              <a:rPr lang="en-US" dirty="0"/>
              <a:t> from the EMPLOYEE perspective, so as you think about the business goals related to post pandemic work place and the future of work,….you consider what is on the minds of your employees.</a:t>
            </a:r>
          </a:p>
          <a:p>
            <a:pPr marL="0" indent="0">
              <a:buFontTx/>
              <a:buNone/>
            </a:pPr>
            <a:endParaRPr lang="en-US" dirty="0"/>
          </a:p>
          <a:p>
            <a:pPr marL="0" indent="0">
              <a:buFontTx/>
              <a:buNone/>
            </a:pPr>
            <a:r>
              <a:rPr lang="en-US" dirty="0"/>
              <a:t>Now let’s talk about the 3 research topics….</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Research Topic 1:   Work From Home  – Unintended Inequities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Research Topic 2:   Employee perspective on Return To Work (RTW)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Research Topic 3:   Wellbeing learnings from WFH and Covid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a:buFontTx/>
              <a:buNone/>
            </a:pPr>
            <a:endParaRPr lang="en-US" dirty="0"/>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3</a:t>
            </a:fld>
            <a:endParaRPr lang="en-US"/>
          </a:p>
        </p:txBody>
      </p:sp>
    </p:spTree>
    <p:extLst>
      <p:ext uri="{BB962C8B-B14F-4D97-AF65-F5344CB8AC3E}">
        <p14:creationId xmlns:p14="http://schemas.microsoft.com/office/powerpoint/2010/main" val="966692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Because across many surveys, we’re seeing that people want the </a:t>
            </a:r>
            <a:r>
              <a:rPr lang="en-US"/>
              <a:t>experiences on </a:t>
            </a:r>
            <a:r>
              <a:rPr lang="en-US" dirty="0"/>
              <a:t>this screen—which likely won’t surprise you. We’ve been talking about these for a long time in design.  </a:t>
            </a:r>
            <a:endParaRPr lang="en-US" dirty="0">
              <a:ea typeface="PW Centra No2"/>
            </a:endParaRPr>
          </a:p>
          <a:p>
            <a:pPr>
              <a:defRPr/>
            </a:pPr>
            <a:endParaRPr lang="en-US" b="1" dirty="0"/>
          </a:p>
          <a:p>
            <a:pPr>
              <a:defRPr/>
            </a:pPr>
            <a:r>
              <a:rPr lang="en-US" b="1" dirty="0"/>
              <a:t>These experiences are attributes of a strong community, along with trust, inclusivity and resilience</a:t>
            </a:r>
            <a:r>
              <a:rPr lang="en-US" dirty="0"/>
              <a:t>. In turn, a strong community correlates with key business outcomes — engagement, productivity, innovation and retention. The workplace will still play a role in intentionally fostering meaningful interactions, but it may may not look like it did before, because before we were always balancing that with building a seat for every person and that may be changing.  The role workplace can play is to signal that change and adaptation are part of the culture and something to be embraced. </a:t>
            </a:r>
          </a:p>
          <a:p>
            <a:pPr>
              <a:defRPr/>
            </a:pPr>
            <a:endParaRPr lang="en-US" dirty="0"/>
          </a:p>
          <a:p>
            <a:pPr>
              <a:defRPr/>
            </a:pPr>
            <a:r>
              <a:rPr lang="en-US" dirty="0"/>
              <a:t>This is why we think that digging deeper into the high-value activities, will be important to the future workplace.  </a:t>
            </a:r>
          </a:p>
          <a:p>
            <a:pPr>
              <a:defRPr/>
            </a:pPr>
            <a:endParaRPr lang="en-US" dirty="0"/>
          </a:p>
          <a:p>
            <a:pPr>
              <a:defRPr/>
            </a:pPr>
            <a:r>
              <a:rPr lang="en-US" dirty="0"/>
              <a:t>Reference: </a:t>
            </a:r>
          </a:p>
          <a:p>
            <a:pPr>
              <a:defRPr/>
            </a:pPr>
            <a:r>
              <a:rPr lang="en-US" i="1" dirty="0"/>
              <a:t>https://www.steelcase.com/research/articles/work-better/?utm_source=forbes&amp;utm_medium=tb-article&amp;utm_campaign=work-better&amp;utm_term=work-better-article</a:t>
            </a:r>
            <a:r>
              <a:rPr lang="en-US" dirty="0"/>
              <a:t> </a:t>
            </a:r>
            <a:endParaRPr lang="en-US" dirty="0">
              <a:ea typeface="PW Centra No2"/>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4AE3E-E06F-43AF-9895-AF600D35ECB2}" type="slidenum">
              <a:rPr kumimoji="0" lang="en-US" sz="1200" b="0" i="0" u="none" strike="noStrike" kern="1200" cap="none" spc="0" normalizeH="0" baseline="0" noProof="0" smtClean="0">
                <a:ln>
                  <a:noFill/>
                </a:ln>
                <a:solidFill>
                  <a:srgbClr val="000000"/>
                </a:solidFill>
                <a:effectLst/>
                <a:uLnTx/>
                <a:uFillTx/>
                <a:latin typeface="PW Centra No2"/>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PW Centra No2"/>
              <a:ea typeface="+mn-ea"/>
              <a:cs typeface="+mn-cs"/>
            </a:endParaRPr>
          </a:p>
        </p:txBody>
      </p:sp>
    </p:spTree>
    <p:extLst>
      <p:ext uri="{BB962C8B-B14F-4D97-AF65-F5344CB8AC3E}">
        <p14:creationId xmlns:p14="http://schemas.microsoft.com/office/powerpoint/2010/main" val="363267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move forward as a firm, we’re focusing on balance at work—taking the lessons we’ve learned from this past year and using them to do our best work.</a:t>
            </a:r>
          </a:p>
        </p:txBody>
      </p:sp>
      <p:sp>
        <p:nvSpPr>
          <p:cNvPr id="4" name="Slide Number Placeholder 3"/>
          <p:cNvSpPr>
            <a:spLocks noGrp="1"/>
          </p:cNvSpPr>
          <p:nvPr>
            <p:ph type="sldNum" sz="quarter" idx="5"/>
          </p:nvPr>
        </p:nvSpPr>
        <p:spPr/>
        <p:txBody>
          <a:bodyPr/>
          <a:lstStyle/>
          <a:p>
            <a:fld id="{2554AE3E-E06F-43AF-9895-AF600D35ECB2}" type="slidenum">
              <a:rPr lang="en-US" smtClean="0"/>
              <a:t>25</a:t>
            </a:fld>
            <a:endParaRPr lang="en-US"/>
          </a:p>
        </p:txBody>
      </p:sp>
    </p:spTree>
    <p:extLst>
      <p:ext uri="{BB962C8B-B14F-4D97-AF65-F5344CB8AC3E}">
        <p14:creationId xmlns:p14="http://schemas.microsoft.com/office/powerpoint/2010/main" val="163133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31</a:t>
            </a:fld>
            <a:endParaRPr lang="en-US"/>
          </a:p>
        </p:txBody>
      </p:sp>
    </p:spTree>
    <p:extLst>
      <p:ext uri="{BB962C8B-B14F-4D97-AF65-F5344CB8AC3E}">
        <p14:creationId xmlns:p14="http://schemas.microsoft.com/office/powerpoint/2010/main" val="379290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that we (Gina and Jenny) both believe the future will be hybrid (and so do customers based on research).</a:t>
            </a:r>
          </a:p>
          <a:p>
            <a:endParaRPr lang="en-US" dirty="0"/>
          </a:p>
          <a:p>
            <a:r>
              <a:rPr lang="en-US" dirty="0"/>
              <a:t>We’ll spend 5 minutes on each of these and then move into some brainstorm/breakout rooms.</a:t>
            </a:r>
          </a:p>
        </p:txBody>
      </p:sp>
      <p:sp>
        <p:nvSpPr>
          <p:cNvPr id="4" name="Slide Number Placeholder 3"/>
          <p:cNvSpPr>
            <a:spLocks noGrp="1"/>
          </p:cNvSpPr>
          <p:nvPr>
            <p:ph type="sldNum" sz="quarter" idx="5"/>
          </p:nvPr>
        </p:nvSpPr>
        <p:spPr/>
        <p:txBody>
          <a:bodyPr/>
          <a:lstStyle/>
          <a:p>
            <a:fld id="{B0A0667D-5AAC-4C9D-BA36-481F622A7C40}" type="slidenum">
              <a:rPr lang="en-US" smtClean="0"/>
              <a:t>4</a:t>
            </a:fld>
            <a:endParaRPr lang="en-US"/>
          </a:p>
        </p:txBody>
      </p:sp>
    </p:spTree>
    <p:extLst>
      <p:ext uri="{BB962C8B-B14F-4D97-AF65-F5344CB8AC3E}">
        <p14:creationId xmlns:p14="http://schemas.microsoft.com/office/powerpoint/2010/main" val="16574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solid business reasons (see bullets) to implement a WFH strategy.   </a:t>
            </a:r>
          </a:p>
          <a:p>
            <a:r>
              <a:rPr lang="en-US" dirty="0"/>
              <a:t>But we also want to share a resent research study, that might point to some reasons for you to think carefully about how you implement this going forward.    In Covid – for many companies, EVERYONE went home, but post covid and long term you might need to think about how WFH provide benefits but also challenges for employees.   And in some cases even inequities.</a:t>
            </a:r>
          </a:p>
          <a:p>
            <a:endParaRPr lang="en-US" dirty="0"/>
          </a:p>
          <a:p>
            <a:r>
              <a:rPr lang="en-US" dirty="0"/>
              <a:t>Here is some TEXT from the actual research study that we can reference or read…</a:t>
            </a:r>
          </a:p>
          <a:p>
            <a:endParaRPr lang="en-US" dirty="0"/>
          </a:p>
          <a:p>
            <a:pPr algn="l"/>
            <a:r>
              <a:rPr lang="en-US" b="0" i="0" dirty="0">
                <a:solidFill>
                  <a:srgbClr val="333333"/>
                </a:solidFill>
                <a:effectLst/>
                <a:latin typeface="Helvetica Neue"/>
              </a:rPr>
              <a:t>Working from home during a global pandemic has been tough on everyone in different ways, but new research from Steelcase* shows some people carry a heavier burden than others. The study found extensive work-from-home policies may create unintended inequalities because some people don’t have ideal working conditions at home. Those subpar conditions are linked to a decrease in wellbeing and increase in stress, that, in turn, drives people’s productivity and engagement down. </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As 72% of companies globally say they expect to embrace hybrid work policies — working between home and the office to varying degrees — it’s critical to understand how work conditions at home impact people differently and may hinder business results.</a:t>
            </a:r>
          </a:p>
          <a:p>
            <a:pPr algn="l"/>
            <a:r>
              <a:rPr lang="en-US" b="0" i="0" dirty="0">
                <a:solidFill>
                  <a:srgbClr val="333333"/>
                </a:solidFill>
                <a:effectLst/>
                <a:latin typeface="Helvetica Neue"/>
              </a:rPr>
              <a:t>These differences lead to groups of “have” and “have not” employees based on their home situation and work set-ups, which are directly connected to their ability to perform.</a:t>
            </a:r>
            <a:r>
              <a:rPr lang="en-US" b="1" i="0" dirty="0">
                <a:solidFill>
                  <a:srgbClr val="191919"/>
                </a:solidFill>
                <a:effectLst/>
                <a:latin typeface="Helvetica Neue"/>
              </a:rPr>
              <a:t> Yet the people making policy decisions for their organizations are more likely “haves” which may result in a hidden bias — a perception that everyone can perform at their best while working from home.</a:t>
            </a:r>
            <a:endParaRPr lang="en-US" b="0" i="0" dirty="0">
              <a:solidFill>
                <a:srgbClr val="333333"/>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5</a:t>
            </a:fld>
            <a:endParaRPr lang="en-US"/>
          </a:p>
        </p:txBody>
      </p:sp>
    </p:spTree>
    <p:extLst>
      <p:ext uri="{BB962C8B-B14F-4D97-AF65-F5344CB8AC3E}">
        <p14:creationId xmlns:p14="http://schemas.microsoft.com/office/powerpoint/2010/main" val="129059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Share the 4 types of WHF set ups…..</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The text below is from the actual research paper….we could read or summarize this for the side….</a:t>
            </a:r>
          </a:p>
          <a:p>
            <a:pPr algn="l"/>
            <a:endParaRPr lang="en-US" b="0" i="0" dirty="0">
              <a:solidFill>
                <a:srgbClr val="333333"/>
              </a:solidFill>
              <a:effectLst/>
              <a:latin typeface="Helvetica Neue"/>
            </a:endParaRPr>
          </a:p>
          <a:p>
            <a:r>
              <a:rPr lang="en-US" b="0" i="1" dirty="0">
                <a:solidFill>
                  <a:srgbClr val="595959"/>
                </a:solidFill>
                <a:effectLst/>
                <a:latin typeface="Helvetica Neue"/>
              </a:rPr>
              <a:t>*This study was conducted in December 2020 with over 1,800 participants based in the US, France and Germany. It is the latest in a series of studies conducted by Steelcase to un</a:t>
            </a:r>
          </a:p>
          <a:p>
            <a:endParaRPr lang="en-US" b="0" i="1" dirty="0">
              <a:solidFill>
                <a:srgbClr val="595959"/>
              </a:solidFill>
              <a:effectLst/>
              <a:latin typeface="Helvetica Neue"/>
            </a:endParaRPr>
          </a:p>
          <a:p>
            <a:r>
              <a:rPr lang="en-US" b="0" i="0" dirty="0">
                <a:solidFill>
                  <a:srgbClr val="333333"/>
                </a:solidFill>
                <a:effectLst/>
                <a:latin typeface="Helvetica Neue"/>
              </a:rPr>
              <a:t>Steelcase researchers explored four common work-from-home space types to understand the different experiences associated with each space and how they impact people’s </a:t>
            </a:r>
            <a:r>
              <a:rPr lang="en-US" b="0" i="0" dirty="0" err="1">
                <a:solidFill>
                  <a:srgbClr val="333333"/>
                </a:solidFill>
                <a:effectLst/>
                <a:latin typeface="Helvetica Neue"/>
              </a:rPr>
              <a:t>performance:</a:t>
            </a:r>
            <a:r>
              <a:rPr lang="en-US" b="0" i="1" dirty="0" err="1">
                <a:solidFill>
                  <a:srgbClr val="595959"/>
                </a:solidFill>
                <a:effectLst/>
                <a:latin typeface="Helvetica Neue"/>
              </a:rPr>
              <a:t>derstand</a:t>
            </a:r>
            <a:r>
              <a:rPr lang="en-US" b="0" i="1" dirty="0">
                <a:solidFill>
                  <a:srgbClr val="595959"/>
                </a:solidFill>
                <a:effectLst/>
                <a:latin typeface="Helvetica Neue"/>
              </a:rPr>
              <a:t> the impact of the pandemic on work, workers and the workplace around the world</a:t>
            </a:r>
          </a:p>
          <a:p>
            <a:endParaRPr lang="en-US" b="0" i="1" dirty="0">
              <a:solidFill>
                <a:srgbClr val="595959"/>
              </a:solidFill>
              <a:effectLst/>
              <a:latin typeface="Helvetica Neue"/>
            </a:endParaRPr>
          </a:p>
          <a:p>
            <a:endParaRPr lang="en-US" b="0" i="1" dirty="0">
              <a:solidFill>
                <a:srgbClr val="595959"/>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6</a:t>
            </a:fld>
            <a:endParaRPr lang="en-US"/>
          </a:p>
        </p:txBody>
      </p:sp>
    </p:spTree>
    <p:extLst>
      <p:ext uri="{BB962C8B-B14F-4D97-AF65-F5344CB8AC3E}">
        <p14:creationId xmlns:p14="http://schemas.microsoft.com/office/powerpoint/2010/main" val="276404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Helvetica Neue"/>
              </a:rPr>
              <a:t>The text below is from the actual research paper….we could read or summarize this for the side….</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Researchers analyzed the demographic patterns, quality of the working conditions and affordances people have (such as high-speed </a:t>
            </a:r>
            <a:r>
              <a:rPr lang="en-US" b="0" i="0" dirty="0" err="1">
                <a:solidFill>
                  <a:srgbClr val="333333"/>
                </a:solidFill>
                <a:effectLst/>
                <a:latin typeface="Helvetica Neue"/>
              </a:rPr>
              <a:t>WiFi</a:t>
            </a:r>
            <a:r>
              <a:rPr lang="en-US" b="0" i="0" dirty="0">
                <a:solidFill>
                  <a:srgbClr val="333333"/>
                </a:solidFill>
                <a:effectLst/>
                <a:latin typeface="Helvetica Neue"/>
              </a:rPr>
              <a:t>, desks, ergonomic chairs, secondary monitors, </a:t>
            </a:r>
            <a:r>
              <a:rPr lang="en-US" b="0" i="0" dirty="0" err="1">
                <a:solidFill>
                  <a:srgbClr val="333333"/>
                </a:solidFill>
                <a:effectLst/>
                <a:latin typeface="Helvetica Neue"/>
              </a:rPr>
              <a:t>etc</a:t>
            </a:r>
            <a:r>
              <a:rPr lang="en-US" b="0" i="0" dirty="0">
                <a:solidFill>
                  <a:srgbClr val="333333"/>
                </a:solidFill>
                <a:effectLst/>
                <a:latin typeface="Helvetica Neue"/>
              </a:rPr>
              <a:t>), and then examined how those factors impacted people’s wellbeing, stress and key performance metrics, including engagement, productivity and team cohesion.</a:t>
            </a:r>
          </a:p>
          <a:p>
            <a:pPr algn="l"/>
            <a:r>
              <a:rPr lang="en-US" b="1" i="0" dirty="0">
                <a:solidFill>
                  <a:srgbClr val="191919"/>
                </a:solidFill>
                <a:effectLst/>
                <a:latin typeface="Helvetica Neue"/>
              </a:rPr>
              <a:t>The net out: There’s a direct correlation between people’s home working conditions and their wellbeing and stress levels, which, in turn, impacts their performance.</a:t>
            </a:r>
            <a:r>
              <a:rPr lang="en-US" b="0" i="0" dirty="0">
                <a:solidFill>
                  <a:srgbClr val="333333"/>
                </a:solidFill>
                <a:effectLst/>
                <a:latin typeface="Helvetica Neue"/>
              </a:rPr>
              <a:t> The better the conditions, the lower the stress and the better the outcome. That’s the good news. The bad news: These benefits are not evenly distributed among workers, which sets up some employees for greater success, and others for greater struggles.</a:t>
            </a: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7</a:t>
            </a:fld>
            <a:endParaRPr lang="en-US"/>
          </a:p>
        </p:txBody>
      </p:sp>
    </p:spTree>
    <p:extLst>
      <p:ext uri="{BB962C8B-B14F-4D97-AF65-F5344CB8AC3E}">
        <p14:creationId xmlns:p14="http://schemas.microsoft.com/office/powerpoint/2010/main" val="126362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of the research article here….</a:t>
            </a:r>
          </a:p>
          <a:p>
            <a:endParaRPr lang="en-US" dirty="0"/>
          </a:p>
          <a:p>
            <a:pPr algn="l"/>
            <a:r>
              <a:rPr lang="en-US" b="1" i="0" dirty="0">
                <a:solidFill>
                  <a:srgbClr val="191919"/>
                </a:solidFill>
                <a:effectLst/>
                <a:latin typeface="Helvetica Neue"/>
              </a:rPr>
              <a:t>The “Haves” Benefit</a:t>
            </a:r>
          </a:p>
          <a:p>
            <a:pPr algn="l"/>
            <a:r>
              <a:rPr lang="en-US" b="0" i="0" dirty="0">
                <a:solidFill>
                  <a:srgbClr val="333333"/>
                </a:solidFill>
                <a:effectLst/>
                <a:latin typeface="Helvetica Neue"/>
              </a:rPr>
              <a:t>Despite images of people lounging on their sofa with their laptop, those with dedicated offices fare the best while working from home. Their productivity hasn’t returned to pre-pandemic levels, but it’s higher than people with other types of work spaces. And their engagement levels have actually grown stronger during the crisis. They have better working conditions, the necessary resources to do their jobs, more visual and acoustical privacy and the right technology tools for collaboration. They’re also more likely to have an ergonomic chair and desk. These things measurably contribute to lower stress levels and higher wellbeing, both of which have a direct correlation to their performance. They’re also more likely to be higher-earning men in leadership roles. In short, </a:t>
            </a:r>
            <a:r>
              <a:rPr lang="en-US" b="1" i="0" dirty="0">
                <a:solidFill>
                  <a:srgbClr val="191919"/>
                </a:solidFill>
                <a:effectLst/>
                <a:latin typeface="Helvetica Neue"/>
              </a:rPr>
              <a:t>a demographic group who was a “have” before the pandemic continues to have a leg up while working from home</a:t>
            </a:r>
            <a:r>
              <a:rPr lang="en-US" b="0" i="0" dirty="0">
                <a:solidFill>
                  <a:srgbClr val="333333"/>
                </a:solidFill>
                <a:effectLst/>
                <a:latin typeface="Helvetica Neue"/>
              </a:rPr>
              <a:t>.</a:t>
            </a:r>
          </a:p>
          <a:p>
            <a:pPr algn="l"/>
            <a:r>
              <a:rPr lang="en-US" b="1" i="0" dirty="0">
                <a:solidFill>
                  <a:srgbClr val="191919"/>
                </a:solidFill>
                <a:effectLst/>
                <a:latin typeface="Helvetica Neue"/>
              </a:rPr>
              <a:t>The “Have-nots” Struggle</a:t>
            </a:r>
          </a:p>
          <a:p>
            <a:pPr algn="l"/>
            <a:r>
              <a:rPr lang="en-US" b="0" i="0" dirty="0">
                <a:solidFill>
                  <a:srgbClr val="333333"/>
                </a:solidFill>
                <a:effectLst/>
                <a:latin typeface="Helvetica Neue"/>
              </a:rPr>
              <a:t>Meanwhile, the situation is extremely different for people who work in multi-purpose or temporary spaces within their home. Because of the shared nature of these types of spaces, people have less control over their visual and acoustical privacy, experience more interruptions and have more difficulty focusing. They’re significantly less likely to have an ergonomic chair and desk, or amenities like a second monitor. This lack of control and physical discomfort has hurt their wellbeing and led to higher levels of stress, and created a heavier burden for these employees. It’s no surprise they experience lower levels of engagement and productivity. And, sadly, it may not be surprising that the people most likely to work in these kinds of spaces are women, and those further down the corporate hierarchy, with lower incomes. </a:t>
            </a:r>
            <a:r>
              <a:rPr lang="en-US" b="1" i="0" dirty="0">
                <a:solidFill>
                  <a:srgbClr val="191919"/>
                </a:solidFill>
                <a:effectLst/>
                <a:latin typeface="Helvetica Neue"/>
              </a:rPr>
              <a:t>The disadvantages they faced before the pandemic have only been exacerbated during an extended time working from home.</a:t>
            </a:r>
          </a:p>
          <a:p>
            <a:pPr algn="l"/>
            <a:endParaRPr lang="en-US" b="0" i="0" dirty="0">
              <a:solidFill>
                <a:srgbClr val="333333"/>
              </a:solidFill>
              <a:effectLst/>
              <a:latin typeface="Helvetica Neue"/>
            </a:endParaRPr>
          </a:p>
          <a:p>
            <a:pPr algn="l"/>
            <a:r>
              <a:rPr lang="en-US" b="1" i="0" dirty="0">
                <a:solidFill>
                  <a:srgbClr val="191919"/>
                </a:solidFill>
                <a:effectLst/>
                <a:latin typeface="Helvetica Neue"/>
              </a:rPr>
              <a:t>An Inclusive Strategy</a:t>
            </a:r>
          </a:p>
          <a:p>
            <a:pPr algn="l"/>
            <a:r>
              <a:rPr lang="en-US" b="0" i="0" dirty="0">
                <a:solidFill>
                  <a:srgbClr val="333333"/>
                </a:solidFill>
                <a:effectLst/>
                <a:latin typeface="Helvetica Neue"/>
              </a:rPr>
              <a:t>The silver lining in these findings is the valuable and actionable insights they reveal. Organizations can use them to shape a better work experience for all employees, which can help boost business outcomes. As organizations better understand how home working conditions impact their employees’ performance and wellbeing, it can help them develop policies and practices that benefit everyone. They can be thoughtful about creating experiences that do not leave some employees feeling isolated or disengaged. They can try to ensure everyone has the affordances they need. While stipends can help, most employees aren’t aware of what changes can make their home working conditions most effective and how to best invest for their productivity. For example, the research showed less than a third of people who work in multipurpose or temporary set-ups have an ergonomic chair, yet this one piece of furniture had an outsized impact on people’s stress and wellbeing, which, in turn, improved their productivity, engagement and feelings of team cohesion.</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Yet, working conditions within a home are not entirely within an organization’s control. While leaders can help employees get a better chair or privacy screens, they cannot impact variables such as whether a home has enough space for a dedicated office or is conducive to focus. As organizations decide if or how they will embrace a hybrid model of work, it is important to remember that </a:t>
            </a:r>
            <a:r>
              <a:rPr lang="en-US" b="1" i="0" dirty="0">
                <a:solidFill>
                  <a:srgbClr val="191919"/>
                </a:solidFill>
                <a:effectLst/>
                <a:latin typeface="Helvetica Neue"/>
              </a:rPr>
              <a:t>leaning heavily on home-based work will leave some employees with a heavier burden than others.</a:t>
            </a:r>
            <a:r>
              <a:rPr lang="en-US" b="0" i="0" dirty="0">
                <a:solidFill>
                  <a:srgbClr val="333333"/>
                </a:solidFill>
                <a:effectLst/>
                <a:latin typeface="Helvetica Neue"/>
              </a:rPr>
              <a:t> </a:t>
            </a:r>
            <a:r>
              <a:rPr lang="en-US" b="0" i="0" dirty="0">
                <a:solidFill>
                  <a:srgbClr val="FF0000"/>
                </a:solidFill>
                <a:effectLst/>
                <a:latin typeface="Helvetica Neue"/>
              </a:rPr>
              <a:t>They can take steps now, while planning their return-to-office strategy, to ensure the workplace is an equalizer, offering equitable conditions and amenities to everyone. At its best, it can be designed for inclusion and create a community in which people and the business thrive — </a:t>
            </a:r>
            <a:r>
              <a:rPr lang="en-US" b="1" i="0" dirty="0">
                <a:solidFill>
                  <a:srgbClr val="FF0000"/>
                </a:solidFill>
                <a:effectLst/>
                <a:latin typeface="Helvetica Neue"/>
              </a:rPr>
              <a:t>a place that is so appealing people choose to go there to do their best work.</a:t>
            </a:r>
          </a:p>
          <a:p>
            <a:pPr algn="l"/>
            <a:endParaRPr lang="en-US" b="0" i="0" dirty="0">
              <a:solidFill>
                <a:srgbClr val="333333"/>
              </a:solidFill>
              <a:effectLst/>
              <a:latin typeface="Helvetica Neue"/>
            </a:endParaRPr>
          </a:p>
          <a:p>
            <a:pPr algn="l"/>
            <a:r>
              <a:rPr lang="en-US" b="0" i="0" dirty="0">
                <a:solidFill>
                  <a:srgbClr val="333333"/>
                </a:solidFill>
                <a:effectLst/>
                <a:latin typeface="Helvetica Neue"/>
              </a:rPr>
              <a:t>Is it likely leaders will still have access to better spaces and technology than other employees? Possibly. But the potential bias created among people working extensively from home can be mitigated if organizations help their employees create better working conditions both at home and the office to help people feel a sense of belonging — offering the safety, comfort and control people need to be productive and engaged.</a:t>
            </a: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8</a:t>
            </a:fld>
            <a:endParaRPr lang="en-US"/>
          </a:p>
        </p:txBody>
      </p:sp>
    </p:spTree>
    <p:extLst>
      <p:ext uri="{BB962C8B-B14F-4D97-AF65-F5344CB8AC3E}">
        <p14:creationId xmlns:p14="http://schemas.microsoft.com/office/powerpoint/2010/main" val="60537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Helvetica Neue"/>
              </a:rPr>
              <a:t>Is it likely leaders will still have access to better spaces and technology than other employees? Possibly. But the potential bias created among people working extensively from home can be mitigated if organizations help their employees create better working conditions both at home and the office to help people feel a sense of belonging — offering the safety, comfort and control people need to be productive and engaged.</a:t>
            </a: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9</a:t>
            </a:fld>
            <a:endParaRPr lang="en-US"/>
          </a:p>
        </p:txBody>
      </p:sp>
    </p:spTree>
    <p:extLst>
      <p:ext uri="{BB962C8B-B14F-4D97-AF65-F5344CB8AC3E}">
        <p14:creationId xmlns:p14="http://schemas.microsoft.com/office/powerpoint/2010/main" val="265856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25DD0"/>
                </a:solidFill>
                <a:effectLst/>
                <a:latin typeface="Helvetica Neue"/>
              </a:rPr>
              <a:t>Five Patterns of Work-From-Home Experiences</a:t>
            </a:r>
          </a:p>
          <a:p>
            <a:pPr algn="l"/>
            <a:r>
              <a:rPr lang="en-US" b="0" i="0" dirty="0">
                <a:solidFill>
                  <a:srgbClr val="191919"/>
                </a:solidFill>
                <a:effectLst/>
                <a:latin typeface="Helvetica Neue"/>
              </a:rPr>
              <a:t>To better understand the nuances of how people feel about working from home, Steelcase researchers augmented quantitative data by interviewing people in North America and Europe for deeper insights. They found the experiences people described fell into five patterns of behavior and attitudes.</a:t>
            </a:r>
          </a:p>
          <a:p>
            <a:pPr algn="l"/>
            <a:r>
              <a:rPr lang="en-US" b="0" i="0" dirty="0">
                <a:solidFill>
                  <a:srgbClr val="191919"/>
                </a:solidFill>
                <a:effectLst/>
                <a:latin typeface="Helvetica Neue"/>
              </a:rPr>
              <a:t>It’s important to note that it’s possible for people to associate themselves with more than one of the patterns. They are meant to be extreme categories that can help us understand the different experiences people have had and what their expectations may be when they return to the workplace.</a:t>
            </a:r>
          </a:p>
          <a:p>
            <a:endParaRPr lang="en-US" dirty="0"/>
          </a:p>
          <a:p>
            <a:pPr algn="l"/>
            <a:r>
              <a:rPr lang="en-US" b="0" i="0" dirty="0">
                <a:solidFill>
                  <a:srgbClr val="A9522B"/>
                </a:solidFill>
                <a:effectLst/>
                <a:latin typeface="Helvetica Neue"/>
              </a:rPr>
              <a:t>Overworked Caretaker</a:t>
            </a:r>
          </a:p>
          <a:p>
            <a:pPr algn="l"/>
            <a:r>
              <a:rPr lang="en-US" b="1" i="0" dirty="0">
                <a:solidFill>
                  <a:srgbClr val="333333"/>
                </a:solidFill>
                <a:effectLst/>
                <a:latin typeface="inherit"/>
              </a:rPr>
              <a:t>Home office is a nonstop flow of competing demands</a:t>
            </a:r>
            <a:endParaRPr lang="en-US" b="0" i="0" dirty="0">
              <a:solidFill>
                <a:srgbClr val="191919"/>
              </a:solidFill>
              <a:effectLst/>
              <a:latin typeface="inherit"/>
            </a:endParaRPr>
          </a:p>
          <a:p>
            <a:pPr algn="l"/>
            <a:r>
              <a:rPr lang="en-US" b="0" i="0" dirty="0">
                <a:solidFill>
                  <a:srgbClr val="191919"/>
                </a:solidFill>
                <a:effectLst/>
                <a:latin typeface="inherit"/>
              </a:rPr>
              <a:t>This person is torn between meeting work responsibilities and managing family needs. Their long, jam-packed day is chopped between meetings, focus work, homeschooling and domestic chores. Exhaustion and guilt are piling up. They take comfort in finally being allowed to show they are parents and not worry if their kids are heard on a call. They miss the office for the opportunity to leave home responsibilities behind and have control over their attention. But they appreciate the flexibility to work from home as needed to more easily manage between their family and work responsibilities.</a:t>
            </a:r>
          </a:p>
          <a:p>
            <a:pPr algn="l"/>
            <a:endParaRPr lang="en-US" b="0" i="0" dirty="0">
              <a:solidFill>
                <a:srgbClr val="191919"/>
              </a:solidFill>
              <a:effectLst/>
              <a:latin typeface="inherit"/>
            </a:endParaRPr>
          </a:p>
          <a:p>
            <a:pPr algn="l"/>
            <a:r>
              <a:rPr lang="en-US" b="0" i="0" dirty="0">
                <a:solidFill>
                  <a:srgbClr val="A9522B"/>
                </a:solidFill>
                <a:effectLst/>
                <a:latin typeface="Helvetica Neue"/>
              </a:rPr>
              <a:t>Relieved Self-Preservationist</a:t>
            </a:r>
          </a:p>
          <a:p>
            <a:pPr algn="l"/>
            <a:r>
              <a:rPr lang="en-US" b="1" i="0" dirty="0">
                <a:solidFill>
                  <a:srgbClr val="333333"/>
                </a:solidFill>
                <a:effectLst/>
                <a:latin typeface="inherit"/>
              </a:rPr>
              <a:t>Home office is the only place I am safe</a:t>
            </a:r>
            <a:endParaRPr lang="en-US" b="0" i="0" dirty="0">
              <a:solidFill>
                <a:srgbClr val="191919"/>
              </a:solidFill>
              <a:effectLst/>
              <a:latin typeface="inherit"/>
            </a:endParaRPr>
          </a:p>
          <a:p>
            <a:pPr algn="l"/>
            <a:r>
              <a:rPr lang="en-US" b="0" i="0" dirty="0">
                <a:solidFill>
                  <a:srgbClr val="191919"/>
                </a:solidFill>
                <a:effectLst/>
                <a:latin typeface="inherit"/>
              </a:rPr>
              <a:t>This person’s main concern is not COVID; it’s their psychological safety. They feel their company is creating a hostile work environment and working from home has been a welcome respite from an organization they feel does not appreciate them. They’re less anxious and more productive, able to focus on work, rather than managing relationships. Working from home gives them a more human experience that allows them to work in a space that is their own.</a:t>
            </a:r>
          </a:p>
          <a:p>
            <a:pPr algn="l"/>
            <a:endParaRPr lang="en-US" b="0" i="0" dirty="0">
              <a:solidFill>
                <a:srgbClr val="191919"/>
              </a:solidFill>
              <a:effectLst/>
              <a:latin typeface="inherit"/>
            </a:endParaRPr>
          </a:p>
          <a:p>
            <a:pPr algn="l"/>
            <a:r>
              <a:rPr lang="en-US" b="0" i="0" dirty="0">
                <a:solidFill>
                  <a:srgbClr val="A9522B"/>
                </a:solidFill>
                <a:effectLst/>
                <a:latin typeface="Helvetica Neue"/>
              </a:rPr>
              <a:t>Frustrated Creative Networker</a:t>
            </a:r>
          </a:p>
          <a:p>
            <a:pPr algn="l"/>
            <a:r>
              <a:rPr lang="en-US" b="1" i="0" dirty="0">
                <a:solidFill>
                  <a:srgbClr val="333333"/>
                </a:solidFill>
                <a:effectLst/>
                <a:latin typeface="inherit"/>
              </a:rPr>
              <a:t>Home office is a suspension from normal life and work</a:t>
            </a:r>
            <a:endParaRPr lang="en-US" b="0" i="0" dirty="0">
              <a:solidFill>
                <a:srgbClr val="191919"/>
              </a:solidFill>
              <a:effectLst/>
              <a:latin typeface="inherit"/>
            </a:endParaRPr>
          </a:p>
          <a:p>
            <a:pPr algn="l"/>
            <a:r>
              <a:rPr lang="en-US" b="0" i="0" dirty="0">
                <a:solidFill>
                  <a:srgbClr val="191919"/>
                </a:solidFill>
                <a:effectLst/>
                <a:latin typeface="inherit"/>
              </a:rPr>
              <a:t>These individuals are conflicted about returning to the office. They spend most of their day co-creating, coaching, persuading and connecting the dots — work done much better in the office, especially with larger groups. But although they desire the benefits of the office, they don’t think it’s safe to return. They have quickly adapted the use of digital tools, but they crave more — virtual meeting technology is still too limited for creative collaboration and informal, spontaneous connections across silos. COVID has been a huge challenge when they suddenly found themselves cut off from in-person interactions that drive their work. With limited tools and a lack of experience in making them work, they have shifted focus to more individual tasks done more easily from home.</a:t>
            </a:r>
          </a:p>
          <a:p>
            <a:pPr algn="l"/>
            <a:endParaRPr lang="en-US" b="0" i="0" dirty="0">
              <a:solidFill>
                <a:srgbClr val="A9522B"/>
              </a:solidFill>
              <a:effectLst/>
              <a:latin typeface="Helvetica Neue"/>
            </a:endParaRPr>
          </a:p>
          <a:p>
            <a:pPr algn="l"/>
            <a:r>
              <a:rPr lang="en-US" b="0" i="0" dirty="0">
                <a:solidFill>
                  <a:srgbClr val="A9522B"/>
                </a:solidFill>
                <a:effectLst/>
                <a:latin typeface="Helvetica Neue"/>
              </a:rPr>
              <a:t>Autonomy Seeker</a:t>
            </a:r>
          </a:p>
          <a:p>
            <a:pPr algn="l"/>
            <a:r>
              <a:rPr lang="en-US" b="1" i="0" dirty="0">
                <a:solidFill>
                  <a:srgbClr val="333333"/>
                </a:solidFill>
                <a:effectLst/>
                <a:latin typeface="inherit"/>
              </a:rPr>
              <a:t>Home office is freedom</a:t>
            </a:r>
            <a:endParaRPr lang="en-US" b="0" i="0" dirty="0">
              <a:solidFill>
                <a:srgbClr val="191919"/>
              </a:solidFill>
              <a:effectLst/>
              <a:latin typeface="inherit"/>
            </a:endParaRPr>
          </a:p>
          <a:p>
            <a:pPr algn="l"/>
            <a:r>
              <a:rPr lang="en-US" b="0" i="0" dirty="0">
                <a:solidFill>
                  <a:srgbClr val="191919"/>
                </a:solidFill>
                <a:effectLst/>
                <a:latin typeface="inherit"/>
              </a:rPr>
              <a:t>Thrilled to work at their own rhythm, without someone constantly looking over their shoulder, this person feels just as productive at home as before, if not more. They feel a greater sense of wellbeing at home, where they can look out the window, sit in different postures, cook healthy meals and weave in activities that help them recharge and relax, such as hanging out with their pet. They especially enjoy the level of control they have in designing their own work experience to curate a schedule that braids together life events and work events.</a:t>
            </a:r>
          </a:p>
          <a:p>
            <a:pPr algn="l"/>
            <a:endParaRPr lang="en-US" b="0" i="0" dirty="0">
              <a:solidFill>
                <a:srgbClr val="A9522B"/>
              </a:solidFill>
              <a:effectLst/>
              <a:latin typeface="Helvetica Neue"/>
            </a:endParaRPr>
          </a:p>
          <a:p>
            <a:pPr algn="l"/>
            <a:r>
              <a:rPr lang="en-US" b="0" i="0" dirty="0">
                <a:solidFill>
                  <a:srgbClr val="A9522B"/>
                </a:solidFill>
                <a:effectLst/>
                <a:latin typeface="Helvetica Neue"/>
              </a:rPr>
              <a:t>Isolated Zoomer</a:t>
            </a:r>
          </a:p>
          <a:p>
            <a:pPr algn="l"/>
            <a:r>
              <a:rPr lang="en-US" b="1" i="0" dirty="0">
                <a:solidFill>
                  <a:srgbClr val="333333"/>
                </a:solidFill>
                <a:effectLst/>
                <a:latin typeface="inherit"/>
              </a:rPr>
              <a:t>Home office is a lonely cage</a:t>
            </a:r>
            <a:endParaRPr lang="en-US" b="0" i="0" dirty="0">
              <a:solidFill>
                <a:srgbClr val="191919"/>
              </a:solidFill>
              <a:effectLst/>
              <a:latin typeface="inherit"/>
            </a:endParaRPr>
          </a:p>
          <a:p>
            <a:pPr algn="l"/>
            <a:r>
              <a:rPr lang="en-US" b="0" i="0" dirty="0">
                <a:solidFill>
                  <a:srgbClr val="191919"/>
                </a:solidFill>
                <a:effectLst/>
                <a:latin typeface="inherit"/>
              </a:rPr>
              <a:t>This person lives alone without any self-imposed boundaries to keep to a healthy work schedule. They’ll return to the office when they trust their employer has taken necessary precautions. They value the office because it offers a way to separate work and life. Days are spent on back-to-back Zoom calls, and despite constant interaction, they feel disconnected. They miss daily social interactions with their colleagues — a major reason they come to the office. Relationships and their support system at work make it easier to navigate challenges.</a:t>
            </a:r>
          </a:p>
          <a:p>
            <a:endParaRPr lang="en-US" dirty="0"/>
          </a:p>
        </p:txBody>
      </p:sp>
      <p:sp>
        <p:nvSpPr>
          <p:cNvPr id="4" name="Slide Number Placeholder 3"/>
          <p:cNvSpPr>
            <a:spLocks noGrp="1"/>
          </p:cNvSpPr>
          <p:nvPr>
            <p:ph type="sldNum" sz="quarter" idx="5"/>
          </p:nvPr>
        </p:nvSpPr>
        <p:spPr/>
        <p:txBody>
          <a:bodyPr/>
          <a:lstStyle/>
          <a:p>
            <a:fld id="{B0A0667D-5AAC-4C9D-BA36-481F622A7C40}" type="slidenum">
              <a:rPr lang="en-US" smtClean="0"/>
              <a:t>11</a:t>
            </a:fld>
            <a:endParaRPr lang="en-US"/>
          </a:p>
        </p:txBody>
      </p:sp>
    </p:spTree>
    <p:extLst>
      <p:ext uri="{BB962C8B-B14F-4D97-AF65-F5344CB8AC3E}">
        <p14:creationId xmlns:p14="http://schemas.microsoft.com/office/powerpoint/2010/main" val="253535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80771-26DF-46FA-B821-2E0FB9079D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C7EE9-E9D9-4DF6-B290-44FA563DC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D592F1-74B7-4363-A1D2-D9B1B0CE4ACD}"/>
              </a:ext>
            </a:extLst>
          </p:cNvPr>
          <p:cNvSpPr>
            <a:spLocks noGrp="1"/>
          </p:cNvSpPr>
          <p:nvPr>
            <p:ph type="dt" sz="half" idx="10"/>
          </p:nvPr>
        </p:nvSpPr>
        <p:spPr/>
        <p:txBody>
          <a:bodyPr/>
          <a:lstStyle/>
          <a:p>
            <a:fld id="{15F185C4-282F-4A6B-B29F-009E51B67115}" type="datetime1">
              <a:rPr lang="en-US" smtClean="0"/>
              <a:t>4/29/2021</a:t>
            </a:fld>
            <a:endParaRPr lang="en-US"/>
          </a:p>
        </p:txBody>
      </p:sp>
      <p:sp>
        <p:nvSpPr>
          <p:cNvPr id="5" name="Footer Placeholder 4">
            <a:extLst>
              <a:ext uri="{FF2B5EF4-FFF2-40B4-BE49-F238E27FC236}">
                <a16:creationId xmlns:a16="http://schemas.microsoft.com/office/drawing/2014/main" id="{5414B3E3-B4FF-4299-A4E3-8CA444E9B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612E8-33FB-4051-BA1C-A97CF4D13D01}"/>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266279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066F-6DC9-4F4E-AF5D-0D25E8C8B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C96786-9892-41AD-88F6-D9A278C5A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36D04-6A5B-441C-9745-283B41F77211}"/>
              </a:ext>
            </a:extLst>
          </p:cNvPr>
          <p:cNvSpPr>
            <a:spLocks noGrp="1"/>
          </p:cNvSpPr>
          <p:nvPr>
            <p:ph type="dt" sz="half" idx="10"/>
          </p:nvPr>
        </p:nvSpPr>
        <p:spPr/>
        <p:txBody>
          <a:bodyPr/>
          <a:lstStyle/>
          <a:p>
            <a:fld id="{F926D463-8A91-4AE4-9845-7F52344B2000}" type="datetime1">
              <a:rPr lang="en-US" smtClean="0"/>
              <a:t>4/29/2021</a:t>
            </a:fld>
            <a:endParaRPr lang="en-US"/>
          </a:p>
        </p:txBody>
      </p:sp>
      <p:sp>
        <p:nvSpPr>
          <p:cNvPr id="5" name="Footer Placeholder 4">
            <a:extLst>
              <a:ext uri="{FF2B5EF4-FFF2-40B4-BE49-F238E27FC236}">
                <a16:creationId xmlns:a16="http://schemas.microsoft.com/office/drawing/2014/main" id="{88DB25F1-EC08-4F78-999F-639C9A704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6345-536C-42BD-B6C8-19512C2D16A1}"/>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1826357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1FE6F8-CC0A-4594-91A9-D1735C80E9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E84391-0860-4977-BE77-25637826D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75670-A171-4202-8FFD-95320A58FE10}"/>
              </a:ext>
            </a:extLst>
          </p:cNvPr>
          <p:cNvSpPr>
            <a:spLocks noGrp="1"/>
          </p:cNvSpPr>
          <p:nvPr>
            <p:ph type="dt" sz="half" idx="10"/>
          </p:nvPr>
        </p:nvSpPr>
        <p:spPr/>
        <p:txBody>
          <a:bodyPr/>
          <a:lstStyle/>
          <a:p>
            <a:fld id="{904547A3-A7BF-42F5-8F2D-A8F5E0EF7587}" type="datetime1">
              <a:rPr lang="en-US" smtClean="0"/>
              <a:t>4/29/2021</a:t>
            </a:fld>
            <a:endParaRPr lang="en-US"/>
          </a:p>
        </p:txBody>
      </p:sp>
      <p:sp>
        <p:nvSpPr>
          <p:cNvPr id="5" name="Footer Placeholder 4">
            <a:extLst>
              <a:ext uri="{FF2B5EF4-FFF2-40B4-BE49-F238E27FC236}">
                <a16:creationId xmlns:a16="http://schemas.microsoft.com/office/drawing/2014/main" id="{018AAAEA-517F-4381-85B2-FFB7DACD2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A94B89-8B24-4E1F-8A51-968EBD0302D2}"/>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278541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ext + Image Horizon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0" y="-1"/>
            <a:ext cx="12191999" cy="566927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p>
        </p:txBody>
      </p:sp>
      <p:sp>
        <p:nvSpPr>
          <p:cNvPr id="4" name="Text Placeholder 3">
            <a:extLst>
              <a:ext uri="{FF2B5EF4-FFF2-40B4-BE49-F238E27FC236}">
                <a16:creationId xmlns:a16="http://schemas.microsoft.com/office/drawing/2014/main" id="{AC129172-0239-40D9-B7C7-B259D0F584D7}"/>
              </a:ext>
            </a:extLst>
          </p:cNvPr>
          <p:cNvSpPr>
            <a:spLocks noGrp="1"/>
          </p:cNvSpPr>
          <p:nvPr>
            <p:ph type="body" sz="half" idx="2" hasCustomPrompt="1"/>
          </p:nvPr>
        </p:nvSpPr>
        <p:spPr>
          <a:xfrm>
            <a:off x="457200" y="6112748"/>
            <a:ext cx="7510463" cy="369332"/>
          </a:xfrm>
        </p:spPr>
        <p:txBody>
          <a:bodyPr anchor="b">
            <a:spAutoFit/>
          </a:bodyPr>
          <a:lstStyle>
            <a:lvl1pPr marL="0" indent="0">
              <a:lnSpc>
                <a:spcPct val="100000"/>
              </a:lnSpc>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Presentation Title Goes Here </a:t>
            </a:r>
          </a:p>
        </p:txBody>
      </p:sp>
      <p:pic>
        <p:nvPicPr>
          <p:cNvPr id="10" name="Graphic 9">
            <a:extLst>
              <a:ext uri="{FF2B5EF4-FFF2-40B4-BE49-F238E27FC236}">
                <a16:creationId xmlns:a16="http://schemas.microsoft.com/office/drawing/2014/main" id="{D97846B8-F525-4B36-AE8C-9F99859AE1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181826" y="6198860"/>
            <a:ext cx="1554480" cy="206165"/>
          </a:xfrm>
          <a:prstGeom prst="rect">
            <a:avLst/>
          </a:prstGeom>
        </p:spPr>
      </p:pic>
    </p:spTree>
    <p:extLst>
      <p:ext uri="{BB962C8B-B14F-4D97-AF65-F5344CB8AC3E}">
        <p14:creationId xmlns:p14="http://schemas.microsoft.com/office/powerpoint/2010/main" val="173712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Text on Color">
    <p:bg>
      <p:bgPr>
        <a:solidFill>
          <a:srgbClr val="440099"/>
        </a:solidFill>
        <a:effectLst/>
      </p:bgPr>
    </p:bg>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73E9E3C3-1062-4CBE-A4B4-78BD727ECA54}"/>
              </a:ext>
            </a:extLst>
          </p:cNvPr>
          <p:cNvSpPr>
            <a:spLocks noGrp="1"/>
          </p:cNvSpPr>
          <p:nvPr>
            <p:ph type="ftr" sz="quarter" idx="14"/>
          </p:nvPr>
        </p:nvSpPr>
        <p:spPr/>
        <p:txBody>
          <a:bodyPr/>
          <a:lstStyle>
            <a:lvl1pPr>
              <a:defRPr>
                <a:solidFill>
                  <a:schemeClr val="tx1"/>
                </a:solidFill>
              </a:defRPr>
            </a:lvl1pPr>
          </a:lstStyle>
          <a:p>
            <a:endParaRPr lang="en-US"/>
          </a:p>
        </p:txBody>
      </p:sp>
      <p:sp>
        <p:nvSpPr>
          <p:cNvPr id="15" name="Slide Number Placeholder 14">
            <a:extLst>
              <a:ext uri="{FF2B5EF4-FFF2-40B4-BE49-F238E27FC236}">
                <a16:creationId xmlns:a16="http://schemas.microsoft.com/office/drawing/2014/main" id="{909E1D9C-DD7A-49BD-8428-6EB54102A554}"/>
              </a:ext>
            </a:extLst>
          </p:cNvPr>
          <p:cNvSpPr>
            <a:spLocks noGrp="1"/>
          </p:cNvSpPr>
          <p:nvPr>
            <p:ph type="sldNum" sz="quarter" idx="15"/>
          </p:nvPr>
        </p:nvSpPr>
        <p:spPr/>
        <p:txBody>
          <a:bodyPr/>
          <a:lstStyle>
            <a:lvl1pPr>
              <a:defRPr>
                <a:solidFill>
                  <a:schemeClr val="tx1"/>
                </a:solidFill>
              </a:defRPr>
            </a:lvl1pPr>
          </a:lstStyle>
          <a:p>
            <a:fld id="{DD7C5E4E-CFDF-4048-AADC-D61B5EC07D91}" type="slidenum">
              <a:rPr lang="en-US" smtClean="0"/>
              <a:pPr/>
              <a:t>‹#›</a:t>
            </a:fld>
            <a:endParaRPr lang="en-US"/>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977349" y="3013502"/>
            <a:ext cx="10237303" cy="830997"/>
          </a:xfrm>
        </p:spPr>
        <p:txBody>
          <a:bodyPr wrap="square">
            <a:spAutoFit/>
          </a:bodyPr>
          <a:lstStyle>
            <a:lvl1pPr marL="0" indent="0" algn="ctr">
              <a:lnSpc>
                <a:spcPct val="100000"/>
              </a:lnSpc>
              <a:spcBef>
                <a:spcPts val="0"/>
              </a:spcBef>
              <a:spcAft>
                <a:spcPts val="1200"/>
              </a:spcAft>
              <a:buFont typeface="Segoe UI" panose="020B0502040204020203" pitchFamily="34" charset="0"/>
              <a:buNone/>
              <a:defRPr sz="5400" b="1" baseline="0">
                <a:solidFill>
                  <a:schemeClr val="tx1"/>
                </a:solidFill>
                <a:latin typeface="PW Centra No2" pitchFamily="2" charset="0"/>
                <a:ea typeface="PW Centra No2" pitchFamily="2" charset="0"/>
              </a:defRPr>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a:t>Section Title</a:t>
            </a:r>
          </a:p>
        </p:txBody>
      </p:sp>
    </p:spTree>
    <p:extLst>
      <p:ext uri="{BB962C8B-B14F-4D97-AF65-F5344CB8AC3E}">
        <p14:creationId xmlns:p14="http://schemas.microsoft.com/office/powerpoint/2010/main" val="15974130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Image +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C52B7D-CB8C-45AE-8244-99EB733ADDD8}"/>
              </a:ext>
            </a:extLst>
          </p:cNvPr>
          <p:cNvSpPr>
            <a:spLocks noGrp="1"/>
          </p:cNvSpPr>
          <p:nvPr>
            <p:ph type="pic" sz="quarter" idx="13"/>
          </p:nvPr>
        </p:nvSpPr>
        <p:spPr>
          <a:xfrm>
            <a:off x="463923" y="1569407"/>
            <a:ext cx="247462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9" name="Picture Placeholder 8">
            <a:extLst>
              <a:ext uri="{FF2B5EF4-FFF2-40B4-BE49-F238E27FC236}">
                <a16:creationId xmlns:a16="http://schemas.microsoft.com/office/drawing/2014/main" id="{FB19D1F8-3747-4C18-A8DA-2B3C7B9704B4}"/>
              </a:ext>
            </a:extLst>
          </p:cNvPr>
          <p:cNvSpPr>
            <a:spLocks noGrp="1"/>
          </p:cNvSpPr>
          <p:nvPr>
            <p:ph type="pic" sz="quarter" idx="14"/>
          </p:nvPr>
        </p:nvSpPr>
        <p:spPr>
          <a:xfrm>
            <a:off x="3396969" y="1569407"/>
            <a:ext cx="247462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11" name="Picture Placeholder 10">
            <a:extLst>
              <a:ext uri="{FF2B5EF4-FFF2-40B4-BE49-F238E27FC236}">
                <a16:creationId xmlns:a16="http://schemas.microsoft.com/office/drawing/2014/main" id="{C1190FEF-C886-40E6-B4F2-F6A3094B6740}"/>
              </a:ext>
            </a:extLst>
          </p:cNvPr>
          <p:cNvSpPr>
            <a:spLocks noGrp="1"/>
          </p:cNvSpPr>
          <p:nvPr>
            <p:ph type="pic" sz="quarter" idx="15"/>
          </p:nvPr>
        </p:nvSpPr>
        <p:spPr>
          <a:xfrm>
            <a:off x="6330015" y="1569407"/>
            <a:ext cx="2474624" cy="216712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3" name="Footer Placeholder 2">
            <a:extLst>
              <a:ext uri="{FF2B5EF4-FFF2-40B4-BE49-F238E27FC236}">
                <a16:creationId xmlns:a16="http://schemas.microsoft.com/office/drawing/2014/main" id="{D1C654C5-E92B-4B23-9EE5-ED166426E2E9}"/>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178B6F43-E1CD-4E37-AC77-A0333018DD94}"/>
              </a:ext>
            </a:extLst>
          </p:cNvPr>
          <p:cNvSpPr>
            <a:spLocks noGrp="1"/>
          </p:cNvSpPr>
          <p:nvPr>
            <p:ph type="sldNum" sz="quarter" idx="11"/>
          </p:nvPr>
        </p:nvSpPr>
        <p:spPr/>
        <p:txBody>
          <a:bodyPr/>
          <a:lstStyle/>
          <a:p>
            <a:fld id="{DD7C5E4E-CFDF-4048-AADC-D61B5EC07D91}" type="slidenum">
              <a:rPr lang="en-US" smtClean="0"/>
              <a:pPr/>
              <a:t>‹#›</a:t>
            </a:fld>
            <a:endParaRPr lang="en-US"/>
          </a:p>
        </p:txBody>
      </p:sp>
      <p:sp>
        <p:nvSpPr>
          <p:cNvPr id="8" name="Picture Placeholder 7">
            <a:extLst>
              <a:ext uri="{FF2B5EF4-FFF2-40B4-BE49-F238E27FC236}">
                <a16:creationId xmlns:a16="http://schemas.microsoft.com/office/drawing/2014/main" id="{3DC26918-E609-4AE4-8969-DD806DFC55A3}"/>
              </a:ext>
            </a:extLst>
          </p:cNvPr>
          <p:cNvSpPr>
            <a:spLocks noGrp="1"/>
          </p:cNvSpPr>
          <p:nvPr>
            <p:ph type="pic" sz="quarter" idx="22"/>
          </p:nvPr>
        </p:nvSpPr>
        <p:spPr>
          <a:xfrm>
            <a:off x="9263062" y="1569407"/>
            <a:ext cx="2471738" cy="2166938"/>
          </a:xfrm>
          <a:solidFill>
            <a:schemeClr val="bg1">
              <a:lumMod val="95000"/>
            </a:schemeClr>
          </a:solidFill>
        </p:spPr>
        <p:txBody>
          <a:bodyPr anchor="ctr"/>
          <a:lstStyle>
            <a:lvl1pPr marL="0" indent="0" algn="ctr">
              <a:buNone/>
              <a:defRPr sz="1600"/>
            </a:lvl1pPr>
          </a:lstStyle>
          <a:p>
            <a:r>
              <a:rPr lang="en-US"/>
              <a:t>Click icon to add picture</a:t>
            </a:r>
          </a:p>
        </p:txBody>
      </p:sp>
      <p:sp>
        <p:nvSpPr>
          <p:cNvPr id="27" name="Subtitle 2">
            <a:extLst>
              <a:ext uri="{FF2B5EF4-FFF2-40B4-BE49-F238E27FC236}">
                <a16:creationId xmlns:a16="http://schemas.microsoft.com/office/drawing/2014/main" id="{743DC19A-B013-4DE2-81D3-D229C7E347E4}"/>
              </a:ext>
            </a:extLst>
          </p:cNvPr>
          <p:cNvSpPr>
            <a:spLocks noGrp="1"/>
          </p:cNvSpPr>
          <p:nvPr>
            <p:ph type="subTitle" idx="1" hasCustomPrompt="1"/>
          </p:nvPr>
        </p:nvSpPr>
        <p:spPr>
          <a:xfrm>
            <a:off x="457200" y="457200"/>
            <a:ext cx="5638800" cy="246221"/>
          </a:xfrm>
        </p:spPr>
        <p:txBody>
          <a:bodyPr lIns="0" tIns="0" rIns="0" bIns="0" anchor="t">
            <a:spAutoFit/>
          </a:bodyPr>
          <a:lstStyle>
            <a:lvl1pPr marL="0" indent="0" algn="l">
              <a:lnSpc>
                <a:spcPct val="100000"/>
              </a:lnSpc>
              <a:spcBef>
                <a:spcPts val="0"/>
              </a:spcBef>
              <a:spcAft>
                <a:spcPts val="0"/>
              </a:spcAft>
              <a:buNone/>
              <a:defRPr sz="16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Header</a:t>
            </a:r>
          </a:p>
        </p:txBody>
      </p:sp>
      <p:sp>
        <p:nvSpPr>
          <p:cNvPr id="29" name="Text Placeholder 4">
            <a:extLst>
              <a:ext uri="{FF2B5EF4-FFF2-40B4-BE49-F238E27FC236}">
                <a16:creationId xmlns:a16="http://schemas.microsoft.com/office/drawing/2014/main" id="{CD0F583C-2C4B-464B-AC2F-922F6345A0BB}"/>
              </a:ext>
            </a:extLst>
          </p:cNvPr>
          <p:cNvSpPr>
            <a:spLocks noGrp="1"/>
          </p:cNvSpPr>
          <p:nvPr>
            <p:ph type="body" sz="quarter" idx="27" hasCustomPrompt="1"/>
          </p:nvPr>
        </p:nvSpPr>
        <p:spPr>
          <a:xfrm>
            <a:off x="3392488" y="4043281"/>
            <a:ext cx="2481346" cy="951479"/>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edit text.</a:t>
            </a:r>
          </a:p>
          <a:p>
            <a:pPr lvl="1"/>
            <a:r>
              <a:rPr lang="en-US" dirty="0"/>
              <a:t>Second level of content goes here.</a:t>
            </a:r>
          </a:p>
        </p:txBody>
      </p:sp>
      <p:sp>
        <p:nvSpPr>
          <p:cNvPr id="30" name="Text Placeholder 4">
            <a:extLst>
              <a:ext uri="{FF2B5EF4-FFF2-40B4-BE49-F238E27FC236}">
                <a16:creationId xmlns:a16="http://schemas.microsoft.com/office/drawing/2014/main" id="{CD0F583C-2C4B-464B-AC2F-922F6345A0BB}"/>
              </a:ext>
            </a:extLst>
          </p:cNvPr>
          <p:cNvSpPr>
            <a:spLocks noGrp="1"/>
          </p:cNvSpPr>
          <p:nvPr>
            <p:ph type="body" sz="quarter" idx="28" hasCustomPrompt="1"/>
          </p:nvPr>
        </p:nvSpPr>
        <p:spPr>
          <a:xfrm>
            <a:off x="6327775" y="4043281"/>
            <a:ext cx="2481346" cy="951479"/>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edit text.</a:t>
            </a:r>
          </a:p>
          <a:p>
            <a:pPr lvl="1"/>
            <a:r>
              <a:rPr lang="en-US" dirty="0"/>
              <a:t>Second level of content goes here.</a:t>
            </a:r>
          </a:p>
        </p:txBody>
      </p:sp>
      <p:sp>
        <p:nvSpPr>
          <p:cNvPr id="31" name="Text Placeholder 4">
            <a:extLst>
              <a:ext uri="{FF2B5EF4-FFF2-40B4-BE49-F238E27FC236}">
                <a16:creationId xmlns:a16="http://schemas.microsoft.com/office/drawing/2014/main" id="{CD0F583C-2C4B-464B-AC2F-922F6345A0BB}"/>
              </a:ext>
            </a:extLst>
          </p:cNvPr>
          <p:cNvSpPr>
            <a:spLocks noGrp="1"/>
          </p:cNvSpPr>
          <p:nvPr>
            <p:ph type="body" sz="quarter" idx="29" hasCustomPrompt="1"/>
          </p:nvPr>
        </p:nvSpPr>
        <p:spPr>
          <a:xfrm>
            <a:off x="9263062" y="4043281"/>
            <a:ext cx="2481346" cy="951479"/>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edit text.</a:t>
            </a:r>
          </a:p>
          <a:p>
            <a:pPr lvl="1"/>
            <a:r>
              <a:rPr lang="en-US" dirty="0"/>
              <a:t>Second level of content goes here.</a:t>
            </a:r>
          </a:p>
        </p:txBody>
      </p:sp>
      <p:sp>
        <p:nvSpPr>
          <p:cNvPr id="32"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1" y="4043281"/>
            <a:ext cx="2481346" cy="951479"/>
          </a:xfrm>
        </p:spPr>
        <p:txBody>
          <a:bodyPr wrap="square" anchor="t"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dirty="0"/>
              <a:t>Click here to edit text.</a:t>
            </a:r>
          </a:p>
          <a:p>
            <a:pPr lvl="1"/>
            <a:r>
              <a:rPr lang="en-US" dirty="0"/>
              <a:t>Second level of content goes here.</a:t>
            </a:r>
          </a:p>
        </p:txBody>
      </p:sp>
    </p:spTree>
    <p:extLst>
      <p:ext uri="{BB962C8B-B14F-4D97-AF65-F5344CB8AC3E}">
        <p14:creationId xmlns:p14="http://schemas.microsoft.com/office/powerpoint/2010/main" val="35211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Idea + Image + Caption Layout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5425440" y="457201"/>
            <a:ext cx="6309361" cy="5943599"/>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p>
        </p:txBody>
      </p:sp>
      <p:sp>
        <p:nvSpPr>
          <p:cNvPr id="6"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p:txBody>
          <a:bodyPr/>
          <a:lstStyle/>
          <a:p>
            <a:fld id="{DD7C5E4E-CFDF-4048-AADC-D61B5EC07D91}" type="slidenum">
              <a:rPr lang="en-US" smtClean="0"/>
              <a:pPr/>
              <a:t>‹#›</a:t>
            </a:fld>
            <a:endParaRPr lang="en-US"/>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4114799" cy="2769989"/>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a:t>Click here to add your big idea text. Try and keep it relatively short and sweet.</a:t>
            </a:r>
          </a:p>
        </p:txBody>
      </p:sp>
      <p:sp>
        <p:nvSpPr>
          <p:cNvPr id="12" name="Text Placeholder 4">
            <a:extLst>
              <a:ext uri="{FF2B5EF4-FFF2-40B4-BE49-F238E27FC236}">
                <a16:creationId xmlns:a16="http://schemas.microsoft.com/office/drawing/2014/main" id="{CD0F583C-2C4B-464B-AC2F-922F6345A0BB}"/>
              </a:ext>
            </a:extLst>
          </p:cNvPr>
          <p:cNvSpPr>
            <a:spLocks noGrp="1"/>
          </p:cNvSpPr>
          <p:nvPr>
            <p:ph type="body" sz="quarter" idx="30" hasCustomPrompt="1"/>
          </p:nvPr>
        </p:nvSpPr>
        <p:spPr>
          <a:xfrm>
            <a:off x="457200" y="4880384"/>
            <a:ext cx="4114800" cy="1520416"/>
          </a:xfrm>
        </p:spPr>
        <p:txBody>
          <a:bodyPr wrap="square" anchor="b" anchorCtr="0">
            <a:spAutoFit/>
          </a:bodyPr>
          <a:lstStyle>
            <a:lvl1pPr marL="0" indent="0">
              <a:lnSpc>
                <a:spcPct val="120000"/>
              </a:lnSpc>
              <a:spcBef>
                <a:spcPts val="0"/>
              </a:spcBef>
              <a:spcAft>
                <a:spcPts val="1200"/>
              </a:spcAft>
              <a:buFont typeface="Segoe UI" panose="020B0502040204020203" pitchFamily="34" charset="0"/>
              <a:buChar char="​"/>
              <a:defRPr sz="1600" b="1" baseline="0">
                <a:latin typeface="+mn-lt"/>
              </a:defRPr>
            </a:lvl1pPr>
            <a:lvl2pPr marL="0" indent="0">
              <a:lnSpc>
                <a:spcPct val="120000"/>
              </a:lnSpc>
              <a:spcBef>
                <a:spcPts val="0"/>
              </a:spcBef>
              <a:spcAft>
                <a:spcPts val="600"/>
              </a:spcAft>
              <a:buFont typeface="Segoe UI" panose="020B0502040204020203" pitchFamily="34" charset="0"/>
              <a:buChar char="​"/>
              <a:defRPr sz="1400" baseline="0"/>
            </a:lvl2pPr>
            <a:lvl3pPr marL="342900" indent="0">
              <a:buNone/>
              <a:defRPr/>
            </a:lvl3pPr>
          </a:lstStyle>
          <a:p>
            <a:pPr lvl="0"/>
            <a:r>
              <a:rPr lang="en-US" sz="1600" b="1">
                <a:latin typeface="PW Centra No2" pitchFamily="2" charset="0"/>
                <a:ea typeface="PW Centra No2" pitchFamily="2" charset="0"/>
              </a:rPr>
              <a:t>― </a:t>
            </a:r>
            <a:r>
              <a:rPr lang="en-US"/>
              <a:t>Click here to add a header. Hit enter, then tab, for body text.</a:t>
            </a:r>
          </a:p>
          <a:p>
            <a:pPr lvl="1"/>
            <a:r>
              <a:rPr lang="en-US"/>
              <a:t>Second level of content goes here. Try to keep it short and simple. Don’t overwhelm the reader with a lot of copy. Convey your point by speaking. </a:t>
            </a:r>
          </a:p>
        </p:txBody>
      </p:sp>
    </p:spTree>
    <p:extLst>
      <p:ext uri="{BB962C8B-B14F-4D97-AF65-F5344CB8AC3E}">
        <p14:creationId xmlns:p14="http://schemas.microsoft.com/office/powerpoint/2010/main" val="18580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ig Idea + 3 Images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9060C73-81CE-4497-AA65-02CEE4867E14}"/>
              </a:ext>
            </a:extLst>
          </p:cNvPr>
          <p:cNvSpPr>
            <a:spLocks noGrp="1"/>
          </p:cNvSpPr>
          <p:nvPr>
            <p:ph type="pic" idx="1"/>
          </p:nvPr>
        </p:nvSpPr>
        <p:spPr>
          <a:xfrm>
            <a:off x="6532774" y="-31897"/>
            <a:ext cx="5659225" cy="3966784"/>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endParaRPr lang="en-US" dirty="0"/>
          </a:p>
        </p:txBody>
      </p:sp>
      <p:sp>
        <p:nvSpPr>
          <p:cNvPr id="6" name="Footer Placeholder 5">
            <a:extLst>
              <a:ext uri="{FF2B5EF4-FFF2-40B4-BE49-F238E27FC236}">
                <a16:creationId xmlns:a16="http://schemas.microsoft.com/office/drawing/2014/main" id="{2334AC09-8C9E-403A-A8B3-F9D9FFA70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939B1-3ED9-4179-975A-7483FE85E99D}"/>
              </a:ext>
            </a:extLst>
          </p:cNvPr>
          <p:cNvSpPr>
            <a:spLocks noGrp="1"/>
          </p:cNvSpPr>
          <p:nvPr>
            <p:ph type="sldNum" sz="quarter" idx="12"/>
          </p:nvPr>
        </p:nvSpPr>
        <p:spPr/>
        <p:txBody>
          <a:bodyPr/>
          <a:lstStyle/>
          <a:p>
            <a:fld id="{DD7C5E4E-CFDF-4048-AADC-D61B5EC07D91}" type="slidenum">
              <a:rPr lang="en-US" smtClean="0"/>
              <a:pPr/>
              <a:t>‹#›</a:t>
            </a:fld>
            <a:endParaRPr lang="en-US"/>
          </a:p>
        </p:txBody>
      </p:sp>
      <p:sp>
        <p:nvSpPr>
          <p:cNvPr id="11" name="Text Placeholder 9">
            <a:extLst>
              <a:ext uri="{FF2B5EF4-FFF2-40B4-BE49-F238E27FC236}">
                <a16:creationId xmlns:a16="http://schemas.microsoft.com/office/drawing/2014/main" id="{BF4CF5A2-C5CA-4009-8A31-D44BFDDC4427}"/>
              </a:ext>
            </a:extLst>
          </p:cNvPr>
          <p:cNvSpPr>
            <a:spLocks noGrp="1"/>
          </p:cNvSpPr>
          <p:nvPr>
            <p:ph type="body" sz="quarter" idx="25" hasCustomPrompt="1"/>
          </p:nvPr>
        </p:nvSpPr>
        <p:spPr>
          <a:xfrm>
            <a:off x="457201" y="457200"/>
            <a:ext cx="5638799" cy="553998"/>
          </a:xfrm>
        </p:spPr>
        <p:txBody>
          <a:bodyPr wrap="square">
            <a:spAutoFit/>
          </a:bodyPr>
          <a:lstStyle>
            <a:lvl1pPr marL="0" indent="0">
              <a:lnSpc>
                <a:spcPct val="100000"/>
              </a:lnSpc>
              <a:spcBef>
                <a:spcPts val="0"/>
              </a:spcBef>
              <a:spcAft>
                <a:spcPts val="1200"/>
              </a:spcAft>
              <a:buFont typeface="Segoe UI" panose="020B0502040204020203" pitchFamily="34" charset="0"/>
              <a:buChar char="​"/>
              <a:defRPr sz="3600" b="1" baseline="0"/>
            </a:lvl1pPr>
            <a:lvl2pPr marL="0" indent="0">
              <a:buFont typeface="Segoe UI" panose="020B0502040204020203" pitchFamily="34" charset="0"/>
              <a:buChar char="​"/>
              <a:defRPr sz="3600"/>
            </a:lvl2pPr>
            <a:lvl3pPr marL="0" indent="0">
              <a:buFont typeface="Segoe UI" panose="020B0502040204020203" pitchFamily="34" charset="0"/>
              <a:buChar char="​"/>
              <a:defRPr sz="3600"/>
            </a:lvl3pPr>
            <a:lvl4pPr marL="0" indent="0">
              <a:buFont typeface="Segoe UI" panose="020B0502040204020203" pitchFamily="34" charset="0"/>
              <a:buChar char="​"/>
              <a:defRPr sz="3600"/>
            </a:lvl4pPr>
            <a:lvl5pPr marL="0" indent="0">
              <a:buFont typeface="Segoe UI" panose="020B0502040204020203" pitchFamily="34" charset="0"/>
              <a:buChar char="​"/>
              <a:defRPr sz="3600"/>
            </a:lvl5pPr>
          </a:lstStyle>
          <a:p>
            <a:pPr lvl="0"/>
            <a:r>
              <a:rPr lang="en-US" dirty="0"/>
              <a:t>Click to edit big idea text. </a:t>
            </a:r>
          </a:p>
        </p:txBody>
      </p:sp>
      <p:sp>
        <p:nvSpPr>
          <p:cNvPr id="15" name="Picture Placeholder 2">
            <a:extLst>
              <a:ext uri="{FF2B5EF4-FFF2-40B4-BE49-F238E27FC236}">
                <a16:creationId xmlns:a16="http://schemas.microsoft.com/office/drawing/2014/main" id="{4F4E9B2B-9BDD-471E-A214-0A84A14848E3}"/>
              </a:ext>
            </a:extLst>
          </p:cNvPr>
          <p:cNvSpPr>
            <a:spLocks noGrp="1"/>
          </p:cNvSpPr>
          <p:nvPr>
            <p:ph type="pic" idx="32"/>
          </p:nvPr>
        </p:nvSpPr>
        <p:spPr>
          <a:xfrm>
            <a:off x="4216400" y="4173278"/>
            <a:ext cx="4434114" cy="2684722"/>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p>
        </p:txBody>
      </p:sp>
      <p:sp>
        <p:nvSpPr>
          <p:cNvPr id="16" name="Picture Placeholder 2">
            <a:extLst>
              <a:ext uri="{FF2B5EF4-FFF2-40B4-BE49-F238E27FC236}">
                <a16:creationId xmlns:a16="http://schemas.microsoft.com/office/drawing/2014/main" id="{EF16AB8F-23A5-4C46-8EAB-D3845F113963}"/>
              </a:ext>
            </a:extLst>
          </p:cNvPr>
          <p:cNvSpPr>
            <a:spLocks noGrp="1"/>
          </p:cNvSpPr>
          <p:nvPr>
            <p:ph type="pic" idx="33"/>
          </p:nvPr>
        </p:nvSpPr>
        <p:spPr>
          <a:xfrm>
            <a:off x="1320800" y="3214540"/>
            <a:ext cx="2670628" cy="2507556"/>
          </a:xfrm>
          <a:solidFill>
            <a:schemeClr val="bg1">
              <a:lumMod val="95000"/>
            </a:schemeClr>
          </a:solidFill>
        </p:spPr>
        <p:txBody>
          <a:bodyPr anchor="ctr"/>
          <a:lstStyle>
            <a:lvl1pPr marL="0" marR="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10000"/>
              </a:lnSpc>
              <a:spcBef>
                <a:spcPts val="300"/>
              </a:spcBef>
              <a:spcAft>
                <a:spcPts val="30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97648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D0D5-E02F-4BF4-8BDC-BC72A4F41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07C13-6693-4635-B5D4-6D662320D2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BD9723-D1E7-446E-8168-22335A5F2EAA}"/>
              </a:ext>
            </a:extLst>
          </p:cNvPr>
          <p:cNvSpPr>
            <a:spLocks noGrp="1"/>
          </p:cNvSpPr>
          <p:nvPr>
            <p:ph type="dt" sz="half" idx="10"/>
          </p:nvPr>
        </p:nvSpPr>
        <p:spPr/>
        <p:txBody>
          <a:bodyPr/>
          <a:lstStyle/>
          <a:p>
            <a:fld id="{9F541643-65B6-4F14-9601-8396089CC279}" type="datetime1">
              <a:rPr lang="en-US" smtClean="0"/>
              <a:t>4/29/2021</a:t>
            </a:fld>
            <a:endParaRPr lang="en-US"/>
          </a:p>
        </p:txBody>
      </p:sp>
      <p:sp>
        <p:nvSpPr>
          <p:cNvPr id="5" name="Footer Placeholder 4">
            <a:extLst>
              <a:ext uri="{FF2B5EF4-FFF2-40B4-BE49-F238E27FC236}">
                <a16:creationId xmlns:a16="http://schemas.microsoft.com/office/drawing/2014/main" id="{08A069B6-E511-4C81-BE97-B373383F9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05E1A-0D92-4EC1-9363-227705C3EE39}"/>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282319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EEE1-8FAF-454D-91B3-19DCA00922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4E781-48F0-45BD-A750-C894A93E8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472AF4-4E72-424A-B0B0-5D89CEFEAAFE}"/>
              </a:ext>
            </a:extLst>
          </p:cNvPr>
          <p:cNvSpPr>
            <a:spLocks noGrp="1"/>
          </p:cNvSpPr>
          <p:nvPr>
            <p:ph type="dt" sz="half" idx="10"/>
          </p:nvPr>
        </p:nvSpPr>
        <p:spPr/>
        <p:txBody>
          <a:bodyPr/>
          <a:lstStyle/>
          <a:p>
            <a:fld id="{1DB91652-FDF2-49DB-9224-60E8FE4DC26C}" type="datetime1">
              <a:rPr lang="en-US" smtClean="0"/>
              <a:t>4/29/2021</a:t>
            </a:fld>
            <a:endParaRPr lang="en-US"/>
          </a:p>
        </p:txBody>
      </p:sp>
      <p:sp>
        <p:nvSpPr>
          <p:cNvPr id="5" name="Footer Placeholder 4">
            <a:extLst>
              <a:ext uri="{FF2B5EF4-FFF2-40B4-BE49-F238E27FC236}">
                <a16:creationId xmlns:a16="http://schemas.microsoft.com/office/drawing/2014/main" id="{2FA92868-FD68-4BEB-950C-0F0162BBA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40096-D96E-4B0C-8322-4AA5D56A84C9}"/>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74779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C1DB-0960-4267-B760-FFE7EA11BA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FC43E-4604-4B12-9740-6695042215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5C1A1-11C2-4C84-8F36-99FB3F802C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453868-F04F-49F8-B8BB-5677815C83F4}"/>
              </a:ext>
            </a:extLst>
          </p:cNvPr>
          <p:cNvSpPr>
            <a:spLocks noGrp="1"/>
          </p:cNvSpPr>
          <p:nvPr>
            <p:ph type="dt" sz="half" idx="10"/>
          </p:nvPr>
        </p:nvSpPr>
        <p:spPr/>
        <p:txBody>
          <a:bodyPr/>
          <a:lstStyle/>
          <a:p>
            <a:fld id="{66C6AB0A-A034-44A0-8B45-0FA4583FF4E8}" type="datetime1">
              <a:rPr lang="en-US" smtClean="0"/>
              <a:t>4/29/2021</a:t>
            </a:fld>
            <a:endParaRPr lang="en-US"/>
          </a:p>
        </p:txBody>
      </p:sp>
      <p:sp>
        <p:nvSpPr>
          <p:cNvPr id="6" name="Footer Placeholder 5">
            <a:extLst>
              <a:ext uri="{FF2B5EF4-FFF2-40B4-BE49-F238E27FC236}">
                <a16:creationId xmlns:a16="http://schemas.microsoft.com/office/drawing/2014/main" id="{45843B07-8BC2-4CA7-897D-968B01879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DA4DDD-3C6F-410D-B443-75D92A8CFE6A}"/>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147274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5005A-7F96-45E1-A2A0-E09467881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2BA11C-8BCA-48AE-AC70-2A2EA61E02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CAF7D-0015-42F2-B07B-EAA655062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1B5CF-154E-46DA-9C81-8A8040CD7B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8E68E-3723-45CD-8197-7347A7427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13F4C9-0E32-447B-A6A2-FE0276388D30}"/>
              </a:ext>
            </a:extLst>
          </p:cNvPr>
          <p:cNvSpPr>
            <a:spLocks noGrp="1"/>
          </p:cNvSpPr>
          <p:nvPr>
            <p:ph type="dt" sz="half" idx="10"/>
          </p:nvPr>
        </p:nvSpPr>
        <p:spPr/>
        <p:txBody>
          <a:bodyPr/>
          <a:lstStyle/>
          <a:p>
            <a:fld id="{DF524A03-4372-4785-90B3-06CE55B08466}" type="datetime1">
              <a:rPr lang="en-US" smtClean="0"/>
              <a:t>4/29/2021</a:t>
            </a:fld>
            <a:endParaRPr lang="en-US"/>
          </a:p>
        </p:txBody>
      </p:sp>
      <p:sp>
        <p:nvSpPr>
          <p:cNvPr id="8" name="Footer Placeholder 7">
            <a:extLst>
              <a:ext uri="{FF2B5EF4-FFF2-40B4-BE49-F238E27FC236}">
                <a16:creationId xmlns:a16="http://schemas.microsoft.com/office/drawing/2014/main" id="{3AEF4DEA-2E90-4673-9672-189E8384E0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F3C4E7-B3BB-4708-A9AE-6A564314C9B7}"/>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300258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F5FF-608F-4FC9-92D0-3E71A9EDFF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2831DD-9626-4C61-B101-AEB38E3D5767}"/>
              </a:ext>
            </a:extLst>
          </p:cNvPr>
          <p:cNvSpPr>
            <a:spLocks noGrp="1"/>
          </p:cNvSpPr>
          <p:nvPr>
            <p:ph type="dt" sz="half" idx="10"/>
          </p:nvPr>
        </p:nvSpPr>
        <p:spPr/>
        <p:txBody>
          <a:bodyPr/>
          <a:lstStyle/>
          <a:p>
            <a:fld id="{394B9D57-DA19-446B-8AFB-13B869D46E1B}" type="datetime1">
              <a:rPr lang="en-US" smtClean="0"/>
              <a:t>4/29/2021</a:t>
            </a:fld>
            <a:endParaRPr lang="en-US"/>
          </a:p>
        </p:txBody>
      </p:sp>
      <p:sp>
        <p:nvSpPr>
          <p:cNvPr id="4" name="Footer Placeholder 3">
            <a:extLst>
              <a:ext uri="{FF2B5EF4-FFF2-40B4-BE49-F238E27FC236}">
                <a16:creationId xmlns:a16="http://schemas.microsoft.com/office/drawing/2014/main" id="{478CF696-1DC3-49E8-8917-984AF82E41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0ABD3-CE8C-46EF-95EF-F47FB3574B01}"/>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56780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AA9B68-E7A3-4D57-BFC7-EA4E60995ACF}"/>
              </a:ext>
            </a:extLst>
          </p:cNvPr>
          <p:cNvSpPr>
            <a:spLocks noGrp="1"/>
          </p:cNvSpPr>
          <p:nvPr>
            <p:ph type="dt" sz="half" idx="10"/>
          </p:nvPr>
        </p:nvSpPr>
        <p:spPr/>
        <p:txBody>
          <a:bodyPr/>
          <a:lstStyle/>
          <a:p>
            <a:fld id="{630D0CAA-95F9-49D9-B35E-56C3332ACFD6}" type="datetime1">
              <a:rPr lang="en-US" smtClean="0"/>
              <a:t>4/29/2021</a:t>
            </a:fld>
            <a:endParaRPr lang="en-US"/>
          </a:p>
        </p:txBody>
      </p:sp>
      <p:sp>
        <p:nvSpPr>
          <p:cNvPr id="3" name="Footer Placeholder 2">
            <a:extLst>
              <a:ext uri="{FF2B5EF4-FFF2-40B4-BE49-F238E27FC236}">
                <a16:creationId xmlns:a16="http://schemas.microsoft.com/office/drawing/2014/main" id="{439A6F78-C10C-4E01-A6B3-D3AEE99FA2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A3C81D-A681-4C04-BA48-C1E0B75CC376}"/>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235767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2190-5511-4ADB-9A72-21693351B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07C1E8-FF26-4D0A-AAFD-D597E3D10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4C0F8-B824-4820-AA2C-B9D02768B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9CE0F-82C4-48C5-9266-4C56CEF08C27}"/>
              </a:ext>
            </a:extLst>
          </p:cNvPr>
          <p:cNvSpPr>
            <a:spLocks noGrp="1"/>
          </p:cNvSpPr>
          <p:nvPr>
            <p:ph type="dt" sz="half" idx="10"/>
          </p:nvPr>
        </p:nvSpPr>
        <p:spPr/>
        <p:txBody>
          <a:bodyPr/>
          <a:lstStyle/>
          <a:p>
            <a:fld id="{C8671436-77AC-4354-8D15-F3CF28A616BA}" type="datetime1">
              <a:rPr lang="en-US" smtClean="0"/>
              <a:t>4/29/2021</a:t>
            </a:fld>
            <a:endParaRPr lang="en-US"/>
          </a:p>
        </p:txBody>
      </p:sp>
      <p:sp>
        <p:nvSpPr>
          <p:cNvPr id="6" name="Footer Placeholder 5">
            <a:extLst>
              <a:ext uri="{FF2B5EF4-FFF2-40B4-BE49-F238E27FC236}">
                <a16:creationId xmlns:a16="http://schemas.microsoft.com/office/drawing/2014/main" id="{9BC88798-C74B-46E2-A61C-BE476E63E2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9211B-697E-457A-831C-62B2CA940AA4}"/>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1636634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7CB5-B4F5-49A1-9B2D-FA05CCE32E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C96819-00E4-478C-A03F-482893A5A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3FDF5D-7AF5-4867-ADC8-55DCBDEF6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9C2E8-A13B-4C02-8A7E-C0DC27B6C81C}"/>
              </a:ext>
            </a:extLst>
          </p:cNvPr>
          <p:cNvSpPr>
            <a:spLocks noGrp="1"/>
          </p:cNvSpPr>
          <p:nvPr>
            <p:ph type="dt" sz="half" idx="10"/>
          </p:nvPr>
        </p:nvSpPr>
        <p:spPr/>
        <p:txBody>
          <a:bodyPr/>
          <a:lstStyle/>
          <a:p>
            <a:fld id="{562A4F74-3E43-4FBD-BE5D-7F6F0C64A39A}" type="datetime1">
              <a:rPr lang="en-US" smtClean="0"/>
              <a:t>4/29/2021</a:t>
            </a:fld>
            <a:endParaRPr lang="en-US"/>
          </a:p>
        </p:txBody>
      </p:sp>
      <p:sp>
        <p:nvSpPr>
          <p:cNvPr id="6" name="Footer Placeholder 5">
            <a:extLst>
              <a:ext uri="{FF2B5EF4-FFF2-40B4-BE49-F238E27FC236}">
                <a16:creationId xmlns:a16="http://schemas.microsoft.com/office/drawing/2014/main" id="{9E120E0B-DB16-4A63-9EA2-03ABEC250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43B9D4-AD96-4B81-BF31-163AFF2B64D8}"/>
              </a:ext>
            </a:extLst>
          </p:cNvPr>
          <p:cNvSpPr>
            <a:spLocks noGrp="1"/>
          </p:cNvSpPr>
          <p:nvPr>
            <p:ph type="sldNum" sz="quarter" idx="12"/>
          </p:nvPr>
        </p:nvSpPr>
        <p:spPr/>
        <p:txBody>
          <a:bodyPr/>
          <a:lstStyle/>
          <a:p>
            <a:fld id="{EC09626C-130F-45EC-A3AA-F0A533F9FCF0}" type="slidenum">
              <a:rPr lang="en-US" smtClean="0"/>
              <a:t>‹#›</a:t>
            </a:fld>
            <a:endParaRPr lang="en-US"/>
          </a:p>
        </p:txBody>
      </p:sp>
    </p:spTree>
    <p:extLst>
      <p:ext uri="{BB962C8B-B14F-4D97-AF65-F5344CB8AC3E}">
        <p14:creationId xmlns:p14="http://schemas.microsoft.com/office/powerpoint/2010/main" val="179520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EFDD6-D319-4F00-AD17-52ADCEB95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15416C-3532-4E1F-96F4-A8BB19026B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68D0B-1C4C-4118-95F1-E98039619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58E4-1756-4A7B-9EB6-53E17E6C7434}" type="datetime1">
              <a:rPr lang="en-US" smtClean="0"/>
              <a:t>4/29/2021</a:t>
            </a:fld>
            <a:endParaRPr lang="en-US"/>
          </a:p>
        </p:txBody>
      </p:sp>
      <p:sp>
        <p:nvSpPr>
          <p:cNvPr id="5" name="Footer Placeholder 4">
            <a:extLst>
              <a:ext uri="{FF2B5EF4-FFF2-40B4-BE49-F238E27FC236}">
                <a16:creationId xmlns:a16="http://schemas.microsoft.com/office/drawing/2014/main" id="{2B95F900-7832-4FF4-A7A4-0F100EC1F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111297-F032-4DD0-9B20-0B59CC7C5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9626C-130F-45EC-A3AA-F0A533F9FCF0}" type="slidenum">
              <a:rPr lang="en-US" smtClean="0"/>
              <a:t>‹#›</a:t>
            </a:fld>
            <a:endParaRPr lang="en-US"/>
          </a:p>
        </p:txBody>
      </p:sp>
    </p:spTree>
    <p:extLst>
      <p:ext uri="{BB962C8B-B14F-4D97-AF65-F5344CB8AC3E}">
        <p14:creationId xmlns:p14="http://schemas.microsoft.com/office/powerpoint/2010/main" val="56408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6" r:id="rId13"/>
    <p:sldLayoutId id="2147483667" r:id="rId14"/>
    <p:sldLayoutId id="2147483668" r:id="rId15"/>
    <p:sldLayoutId id="214748366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emf"/><Relationship Id="rId7"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sv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svg"/></Relationships>
</file>

<file path=ppt/slides/_rels/slide2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steelcase.com/research/articles/topics/work-better" TargetMode="External"/><Relationship Id="rId4" Type="http://schemas.openxmlformats.org/officeDocument/2006/relationships/hyperlink" Target="https://www.steelcase.com/research/articles/topics/work-better/changing-expectations-future-wor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Gina.Berndt@perkinswill.com" TargetMode="External"/><Relationship Id="rId2" Type="http://schemas.openxmlformats.org/officeDocument/2006/relationships/hyperlink" Target="https://www.steelcase.com/work-better-contact-us/#heres-how-we-can-help" TargetMode="External"/><Relationship Id="rId1" Type="http://schemas.openxmlformats.org/officeDocument/2006/relationships/slideLayout" Target="../slideLayouts/slideLayout2.xml"/><Relationship Id="rId4" Type="http://schemas.openxmlformats.org/officeDocument/2006/relationships/hyperlink" Target="mailto:Jniemann@forwardspace.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8C31-0AE8-4ADD-AF50-E5F439179EBF}"/>
              </a:ext>
            </a:extLst>
          </p:cNvPr>
          <p:cNvSpPr>
            <a:spLocks noGrp="1"/>
          </p:cNvSpPr>
          <p:nvPr>
            <p:ph type="title"/>
          </p:nvPr>
        </p:nvSpPr>
        <p:spPr>
          <a:xfrm>
            <a:off x="648929" y="629266"/>
            <a:ext cx="3505495" cy="1622321"/>
          </a:xfrm>
        </p:spPr>
        <p:txBody>
          <a:bodyPr>
            <a:normAutofit/>
          </a:bodyPr>
          <a:lstStyle/>
          <a:p>
            <a:r>
              <a:rPr lang="en-US" sz="3400">
                <a:latin typeface="Arial Black" panose="020B0A04020102020204" pitchFamily="34" charset="0"/>
              </a:rPr>
              <a:t>Welcome to Timely Topics with TCN </a:t>
            </a:r>
          </a:p>
        </p:txBody>
      </p:sp>
      <p:sp>
        <p:nvSpPr>
          <p:cNvPr id="3" name="Content Placeholder 2">
            <a:extLst>
              <a:ext uri="{FF2B5EF4-FFF2-40B4-BE49-F238E27FC236}">
                <a16:creationId xmlns:a16="http://schemas.microsoft.com/office/drawing/2014/main" id="{B6038D4B-75E1-4DD5-84C1-3E0481FC24B6}"/>
              </a:ext>
            </a:extLst>
          </p:cNvPr>
          <p:cNvSpPr>
            <a:spLocks noGrp="1"/>
          </p:cNvSpPr>
          <p:nvPr>
            <p:ph idx="1"/>
          </p:nvPr>
        </p:nvSpPr>
        <p:spPr>
          <a:xfrm>
            <a:off x="648931" y="2438400"/>
            <a:ext cx="3505494" cy="3785419"/>
          </a:xfrm>
        </p:spPr>
        <p:txBody>
          <a:bodyPr>
            <a:normAutofit/>
          </a:bodyPr>
          <a:lstStyle/>
          <a:p>
            <a:pPr marL="0" indent="0">
              <a:buNone/>
            </a:pPr>
            <a:r>
              <a:rPr lang="en-US" sz="2000" dirty="0"/>
              <a:t>The Future of Work(shop) </a:t>
            </a:r>
          </a:p>
          <a:p>
            <a:pPr marL="0" indent="0">
              <a:buNone/>
            </a:pPr>
            <a:r>
              <a:rPr lang="en-US" sz="2000" dirty="0"/>
              <a:t>April 29, 2021</a:t>
            </a:r>
          </a:p>
          <a:p>
            <a:pPr marL="0" indent="0">
              <a:buNone/>
            </a:pPr>
            <a:endParaRPr lang="en-US" sz="2000" dirty="0"/>
          </a:p>
          <a:p>
            <a:r>
              <a:rPr lang="en-US" sz="2000" dirty="0"/>
              <a:t>Gina Berndt (Perkins &amp; Will).</a:t>
            </a:r>
          </a:p>
          <a:p>
            <a:r>
              <a:rPr lang="en-US" sz="2000" dirty="0"/>
              <a:t>Jenny Niemann (Steelcase &amp; Forward Space)</a:t>
            </a:r>
          </a:p>
        </p:txBody>
      </p:sp>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B4734E-9BE9-413F-A9DB-ABC9D750BB51}"/>
              </a:ext>
            </a:extLst>
          </p:cNvPr>
          <p:cNvPicPr>
            <a:picLocks noChangeAspect="1"/>
          </p:cNvPicPr>
          <p:nvPr/>
        </p:nvPicPr>
        <p:blipFill>
          <a:blip r:embed="rId3"/>
          <a:stretch>
            <a:fillRect/>
          </a:stretch>
        </p:blipFill>
        <p:spPr>
          <a:xfrm>
            <a:off x="5460453" y="1673026"/>
            <a:ext cx="6019331" cy="3385874"/>
          </a:xfrm>
          <a:prstGeom prst="rect">
            <a:avLst/>
          </a:prstGeom>
          <a:effectLst/>
        </p:spPr>
      </p:pic>
      <p:sp>
        <p:nvSpPr>
          <p:cNvPr id="5" name="Slide Number Placeholder 4">
            <a:extLst>
              <a:ext uri="{FF2B5EF4-FFF2-40B4-BE49-F238E27FC236}">
                <a16:creationId xmlns:a16="http://schemas.microsoft.com/office/drawing/2014/main" id="{2F3D95D0-9432-4DEB-8D7A-8B4DE9A2D9B6}"/>
              </a:ext>
            </a:extLst>
          </p:cNvPr>
          <p:cNvSpPr>
            <a:spLocks noGrp="1"/>
          </p:cNvSpPr>
          <p:nvPr>
            <p:ph type="sldNum" sz="quarter" idx="12"/>
          </p:nvPr>
        </p:nvSpPr>
        <p:spPr/>
        <p:txBody>
          <a:bodyPr/>
          <a:lstStyle/>
          <a:p>
            <a:fld id="{EC09626C-130F-45EC-A3AA-F0A533F9FCF0}" type="slidenum">
              <a:rPr lang="en-US" smtClean="0"/>
              <a:t>1</a:t>
            </a:fld>
            <a:endParaRPr lang="en-US"/>
          </a:p>
        </p:txBody>
      </p:sp>
    </p:spTree>
    <p:extLst>
      <p:ext uri="{BB962C8B-B14F-4D97-AF65-F5344CB8AC3E}">
        <p14:creationId xmlns:p14="http://schemas.microsoft.com/office/powerpoint/2010/main" val="316549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F1FE-6745-4070-954E-62B63C818B4C}"/>
              </a:ext>
            </a:extLst>
          </p:cNvPr>
          <p:cNvSpPr>
            <a:spLocks noGrp="1"/>
          </p:cNvSpPr>
          <p:nvPr>
            <p:ph type="title"/>
          </p:nvPr>
        </p:nvSpPr>
        <p:spPr>
          <a:xfrm>
            <a:off x="4965430" y="629268"/>
            <a:ext cx="6586491" cy="1286160"/>
          </a:xfrm>
        </p:spPr>
        <p:txBody>
          <a:bodyPr anchor="b">
            <a:normAutofit/>
          </a:bodyPr>
          <a:lstStyle/>
          <a:p>
            <a:r>
              <a:rPr lang="en-US" sz="3700" dirty="0">
                <a:latin typeface="Arial Black" panose="020B0A04020102020204" pitchFamily="34" charset="0"/>
              </a:rPr>
              <a:t>RETURN TO THE OFFICE AS A STRATEGY</a:t>
            </a:r>
            <a:endParaRPr lang="en-US" sz="3700" dirty="0"/>
          </a:p>
        </p:txBody>
      </p:sp>
      <p:sp>
        <p:nvSpPr>
          <p:cNvPr id="3" name="Content Placeholder 2">
            <a:extLst>
              <a:ext uri="{FF2B5EF4-FFF2-40B4-BE49-F238E27FC236}">
                <a16:creationId xmlns:a16="http://schemas.microsoft.com/office/drawing/2014/main" id="{1E21D9C9-5F37-4CEC-AB76-E40534C0B6DA}"/>
              </a:ext>
            </a:extLst>
          </p:cNvPr>
          <p:cNvSpPr>
            <a:spLocks noGrp="1"/>
          </p:cNvSpPr>
          <p:nvPr>
            <p:ph idx="1"/>
          </p:nvPr>
        </p:nvSpPr>
        <p:spPr>
          <a:xfrm>
            <a:off x="4965431" y="2438400"/>
            <a:ext cx="6586489" cy="3785419"/>
          </a:xfrm>
        </p:spPr>
        <p:txBody>
          <a:bodyPr>
            <a:normAutofit/>
          </a:bodyPr>
          <a:lstStyle/>
          <a:p>
            <a:pPr>
              <a:buFont typeface="Wingdings" panose="05000000000000000000" pitchFamily="2" charset="2"/>
              <a:buChar char="ü"/>
            </a:pPr>
            <a:r>
              <a:rPr lang="en-US" sz="2000" dirty="0"/>
              <a:t>COLLABORATION</a:t>
            </a:r>
          </a:p>
          <a:p>
            <a:pPr>
              <a:buFont typeface="Wingdings" panose="05000000000000000000" pitchFamily="2" charset="2"/>
              <a:buChar char="ü"/>
            </a:pPr>
            <a:r>
              <a:rPr lang="en-US" sz="2000" dirty="0"/>
              <a:t>INNOVATION</a:t>
            </a:r>
          </a:p>
          <a:p>
            <a:pPr>
              <a:buFont typeface="Wingdings" panose="05000000000000000000" pitchFamily="2" charset="2"/>
              <a:buChar char="ü"/>
            </a:pPr>
            <a:r>
              <a:rPr lang="en-US" sz="2000" dirty="0"/>
              <a:t>CULTURE</a:t>
            </a:r>
          </a:p>
          <a:p>
            <a:pPr>
              <a:buFont typeface="Wingdings" panose="05000000000000000000" pitchFamily="2" charset="2"/>
              <a:buChar char="ü"/>
            </a:pPr>
            <a:r>
              <a:rPr lang="en-US" sz="2000" dirty="0"/>
              <a:t>ONBOARDING/TRAINING</a:t>
            </a:r>
          </a:p>
          <a:p>
            <a:endParaRPr lang="en-US" sz="2000" dirty="0"/>
          </a:p>
        </p:txBody>
      </p:sp>
      <p:pic>
        <p:nvPicPr>
          <p:cNvPr id="2050" name="Picture 2" descr="geometric shapes banner">
            <a:extLst>
              <a:ext uri="{FF2B5EF4-FFF2-40B4-BE49-F238E27FC236}">
                <a16:creationId xmlns:a16="http://schemas.microsoft.com/office/drawing/2014/main" id="{B2F5553E-119E-4E26-A3A7-E80F75C39C6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852348" y="1370060"/>
            <a:ext cx="6340288" cy="463559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C878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3D3D5CB-D2F0-43AA-97C7-0F8B4CB977A5}"/>
              </a:ext>
            </a:extLst>
          </p:cNvPr>
          <p:cNvSpPr txBox="1"/>
          <p:nvPr/>
        </p:nvSpPr>
        <p:spPr>
          <a:xfrm>
            <a:off x="127747" y="100853"/>
            <a:ext cx="11503959" cy="369332"/>
          </a:xfrm>
          <a:prstGeom prst="rect">
            <a:avLst/>
          </a:prstGeom>
          <a:noFill/>
        </p:spPr>
        <p:txBody>
          <a:bodyPr wrap="square" rtlCol="0">
            <a:spAutoFit/>
          </a:bodyPr>
          <a:lstStyle/>
          <a:p>
            <a:r>
              <a:rPr lang="en-US" b="1" dirty="0"/>
              <a:t>Research Topic 2:   Employee perspective on Return To Work (RTW)</a:t>
            </a:r>
          </a:p>
        </p:txBody>
      </p:sp>
      <p:sp>
        <p:nvSpPr>
          <p:cNvPr id="4" name="Slide Number Placeholder 3">
            <a:extLst>
              <a:ext uri="{FF2B5EF4-FFF2-40B4-BE49-F238E27FC236}">
                <a16:creationId xmlns:a16="http://schemas.microsoft.com/office/drawing/2014/main" id="{086F147E-3271-486D-B8E2-586BBB7F67C5}"/>
              </a:ext>
            </a:extLst>
          </p:cNvPr>
          <p:cNvSpPr>
            <a:spLocks noGrp="1"/>
          </p:cNvSpPr>
          <p:nvPr>
            <p:ph type="sldNum" sz="quarter" idx="12"/>
          </p:nvPr>
        </p:nvSpPr>
        <p:spPr/>
        <p:txBody>
          <a:bodyPr/>
          <a:lstStyle/>
          <a:p>
            <a:fld id="{EC09626C-130F-45EC-A3AA-F0A533F9FCF0}" type="slidenum">
              <a:rPr lang="en-US" smtClean="0"/>
              <a:t>10</a:t>
            </a:fld>
            <a:endParaRPr lang="en-US"/>
          </a:p>
        </p:txBody>
      </p:sp>
    </p:spTree>
    <p:extLst>
      <p:ext uri="{BB962C8B-B14F-4D97-AF65-F5344CB8AC3E}">
        <p14:creationId xmlns:p14="http://schemas.microsoft.com/office/powerpoint/2010/main" val="13035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9FA8-F24D-427F-8DB1-7BFF0B431330}"/>
              </a:ext>
            </a:extLst>
          </p:cNvPr>
          <p:cNvSpPr>
            <a:spLocks noGrp="1"/>
          </p:cNvSpPr>
          <p:nvPr>
            <p:ph type="title"/>
          </p:nvPr>
        </p:nvSpPr>
        <p:spPr>
          <a:xfrm>
            <a:off x="127747" y="421980"/>
            <a:ext cx="12451735" cy="1325563"/>
          </a:xfrm>
        </p:spPr>
        <p:txBody>
          <a:bodyPr/>
          <a:lstStyle/>
          <a:p>
            <a:r>
              <a:rPr lang="en-US" dirty="0">
                <a:latin typeface="Arial Black" panose="020B0A04020102020204" pitchFamily="34" charset="0"/>
              </a:rPr>
              <a:t>FIVE PATTERNS OF WFH EXPERIENCE</a:t>
            </a:r>
          </a:p>
        </p:txBody>
      </p:sp>
      <p:pic>
        <p:nvPicPr>
          <p:cNvPr id="5122" name="Picture 2">
            <a:extLst>
              <a:ext uri="{FF2B5EF4-FFF2-40B4-BE49-F238E27FC236}">
                <a16:creationId xmlns:a16="http://schemas.microsoft.com/office/drawing/2014/main" id="{5103AB32-5DD7-40C0-9DE3-0BE8F6FDFE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905" y="2519467"/>
            <a:ext cx="3286106" cy="24688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296E6C1-0855-4CCA-948E-5278A0DCCBA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05573" y="2480402"/>
            <a:ext cx="3286106" cy="24688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8ED53A90-11CB-439B-9B04-12547483E6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79463" y="2480402"/>
            <a:ext cx="3227369" cy="24247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A7A411A6-73BE-4CC6-AA00-B7840396C2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27618" y="2405205"/>
            <a:ext cx="3438191" cy="258314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F448BB80-6FBE-4C62-9742-1C83895E73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935562" y="2433631"/>
            <a:ext cx="2166186" cy="243866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6D2DA4-A588-451A-AE9D-99D5EEB22D98}"/>
              </a:ext>
            </a:extLst>
          </p:cNvPr>
          <p:cNvSpPr txBox="1"/>
          <p:nvPr/>
        </p:nvSpPr>
        <p:spPr>
          <a:xfrm>
            <a:off x="443995" y="1510301"/>
            <a:ext cx="11470100" cy="923330"/>
          </a:xfrm>
          <a:prstGeom prst="rect">
            <a:avLst/>
          </a:prstGeom>
          <a:noFill/>
        </p:spPr>
        <p:txBody>
          <a:bodyPr wrap="square">
            <a:spAutoFit/>
          </a:bodyPr>
          <a:lstStyle/>
          <a:p>
            <a:r>
              <a:rPr lang="en-US" b="0" i="0" dirty="0">
                <a:solidFill>
                  <a:srgbClr val="191919"/>
                </a:solidFill>
                <a:effectLst/>
                <a:latin typeface="Helvetica Neue"/>
              </a:rPr>
              <a:t>To better understand the nuances of how people feel about working from home, Steelcase researchers augmented quantitative data by interviewing people in North America and Europe for deeper insights. They found the experiences people described fell into five patterns of behavior and attitudes.</a:t>
            </a:r>
            <a:endParaRPr lang="en-US" dirty="0"/>
          </a:p>
        </p:txBody>
      </p:sp>
      <p:sp>
        <p:nvSpPr>
          <p:cNvPr id="19" name="TextBox 18">
            <a:extLst>
              <a:ext uri="{FF2B5EF4-FFF2-40B4-BE49-F238E27FC236}">
                <a16:creationId xmlns:a16="http://schemas.microsoft.com/office/drawing/2014/main" id="{0FB55418-D5CF-4301-A890-13DFAB90DFE2}"/>
              </a:ext>
            </a:extLst>
          </p:cNvPr>
          <p:cNvSpPr txBox="1"/>
          <p:nvPr/>
        </p:nvSpPr>
        <p:spPr>
          <a:xfrm>
            <a:off x="378199" y="4951924"/>
            <a:ext cx="1954866" cy="1754326"/>
          </a:xfrm>
          <a:prstGeom prst="rect">
            <a:avLst/>
          </a:prstGeom>
          <a:noFill/>
        </p:spPr>
        <p:txBody>
          <a:bodyPr wrap="square">
            <a:spAutoFit/>
          </a:bodyPr>
          <a:lstStyle/>
          <a:p>
            <a:pPr algn="l"/>
            <a:r>
              <a:rPr lang="en-US" b="0" i="0" dirty="0">
                <a:solidFill>
                  <a:srgbClr val="A9522B"/>
                </a:solidFill>
                <a:effectLst/>
                <a:latin typeface="Helvetica Neue"/>
              </a:rPr>
              <a:t>Overworked Caretaker</a:t>
            </a:r>
          </a:p>
          <a:p>
            <a:pPr algn="l"/>
            <a:r>
              <a:rPr lang="en-US" b="1" i="0" dirty="0">
                <a:solidFill>
                  <a:srgbClr val="333333"/>
                </a:solidFill>
                <a:effectLst/>
                <a:latin typeface="Helvetica Neue"/>
              </a:rPr>
              <a:t>Home office is a nonstop flow of competing demands</a:t>
            </a:r>
            <a:endParaRPr lang="en-US" b="0" i="0" dirty="0">
              <a:solidFill>
                <a:srgbClr val="191919"/>
              </a:solidFill>
              <a:effectLst/>
              <a:latin typeface="Helvetica Neue"/>
            </a:endParaRPr>
          </a:p>
        </p:txBody>
      </p:sp>
      <p:sp>
        <p:nvSpPr>
          <p:cNvPr id="21" name="TextBox 20">
            <a:extLst>
              <a:ext uri="{FF2B5EF4-FFF2-40B4-BE49-F238E27FC236}">
                <a16:creationId xmlns:a16="http://schemas.microsoft.com/office/drawing/2014/main" id="{75B28BDD-61B0-46D1-BB8F-48B996ED07C5}"/>
              </a:ext>
            </a:extLst>
          </p:cNvPr>
          <p:cNvSpPr txBox="1"/>
          <p:nvPr/>
        </p:nvSpPr>
        <p:spPr>
          <a:xfrm>
            <a:off x="2785223" y="4988348"/>
            <a:ext cx="1820395" cy="1477328"/>
          </a:xfrm>
          <a:prstGeom prst="rect">
            <a:avLst/>
          </a:prstGeom>
          <a:noFill/>
        </p:spPr>
        <p:txBody>
          <a:bodyPr wrap="square">
            <a:spAutoFit/>
          </a:bodyPr>
          <a:lstStyle/>
          <a:p>
            <a:pPr algn="l"/>
            <a:r>
              <a:rPr lang="en-US" b="0" i="0" dirty="0">
                <a:solidFill>
                  <a:srgbClr val="A9522B"/>
                </a:solidFill>
                <a:effectLst/>
                <a:latin typeface="Helvetica Neue"/>
              </a:rPr>
              <a:t>Relieved Self-Preservationist</a:t>
            </a:r>
          </a:p>
          <a:p>
            <a:pPr algn="l"/>
            <a:r>
              <a:rPr lang="en-US" b="1" i="0" dirty="0">
                <a:solidFill>
                  <a:srgbClr val="333333"/>
                </a:solidFill>
                <a:effectLst/>
                <a:latin typeface="Helvetica Neue"/>
              </a:rPr>
              <a:t>Home office is the only place I am safe</a:t>
            </a:r>
            <a:endParaRPr lang="en-US" b="0" i="0" dirty="0">
              <a:solidFill>
                <a:srgbClr val="191919"/>
              </a:solidFill>
              <a:effectLst/>
              <a:latin typeface="Helvetica Neue"/>
            </a:endParaRPr>
          </a:p>
        </p:txBody>
      </p:sp>
      <p:sp>
        <p:nvSpPr>
          <p:cNvPr id="23" name="TextBox 22">
            <a:extLst>
              <a:ext uri="{FF2B5EF4-FFF2-40B4-BE49-F238E27FC236}">
                <a16:creationId xmlns:a16="http://schemas.microsoft.com/office/drawing/2014/main" id="{0EF256A5-65D0-48EF-9C7B-73A23650BB63}"/>
              </a:ext>
            </a:extLst>
          </p:cNvPr>
          <p:cNvSpPr txBox="1"/>
          <p:nvPr/>
        </p:nvSpPr>
        <p:spPr>
          <a:xfrm>
            <a:off x="4963430" y="4969057"/>
            <a:ext cx="2196912" cy="1754326"/>
          </a:xfrm>
          <a:prstGeom prst="rect">
            <a:avLst/>
          </a:prstGeom>
          <a:noFill/>
        </p:spPr>
        <p:txBody>
          <a:bodyPr wrap="square">
            <a:spAutoFit/>
          </a:bodyPr>
          <a:lstStyle/>
          <a:p>
            <a:pPr algn="l"/>
            <a:r>
              <a:rPr lang="en-US" b="0" i="0" dirty="0">
                <a:solidFill>
                  <a:srgbClr val="A9522B"/>
                </a:solidFill>
                <a:effectLst/>
                <a:latin typeface="Helvetica Neue"/>
              </a:rPr>
              <a:t>Frustrated Creative Networker</a:t>
            </a:r>
          </a:p>
          <a:p>
            <a:pPr algn="l"/>
            <a:r>
              <a:rPr lang="en-US" b="1" i="0" dirty="0">
                <a:solidFill>
                  <a:srgbClr val="333333"/>
                </a:solidFill>
                <a:effectLst/>
                <a:latin typeface="Helvetica Neue"/>
              </a:rPr>
              <a:t>Home office is a suspension from normal life and work</a:t>
            </a:r>
            <a:endParaRPr lang="en-US" b="0" i="0" dirty="0">
              <a:solidFill>
                <a:srgbClr val="191919"/>
              </a:solidFill>
              <a:effectLst/>
              <a:latin typeface="Helvetica Neue"/>
            </a:endParaRPr>
          </a:p>
        </p:txBody>
      </p:sp>
      <p:sp>
        <p:nvSpPr>
          <p:cNvPr id="25" name="TextBox 24">
            <a:extLst>
              <a:ext uri="{FF2B5EF4-FFF2-40B4-BE49-F238E27FC236}">
                <a16:creationId xmlns:a16="http://schemas.microsoft.com/office/drawing/2014/main" id="{6500AF1E-A66C-40CD-A83E-85D94173FB92}"/>
              </a:ext>
            </a:extLst>
          </p:cNvPr>
          <p:cNvSpPr txBox="1"/>
          <p:nvPr/>
        </p:nvSpPr>
        <p:spPr>
          <a:xfrm>
            <a:off x="7555750" y="4969057"/>
            <a:ext cx="1910907" cy="1200329"/>
          </a:xfrm>
          <a:prstGeom prst="rect">
            <a:avLst/>
          </a:prstGeom>
          <a:noFill/>
        </p:spPr>
        <p:txBody>
          <a:bodyPr wrap="square">
            <a:spAutoFit/>
          </a:bodyPr>
          <a:lstStyle/>
          <a:p>
            <a:pPr algn="l"/>
            <a:r>
              <a:rPr lang="en-US" b="0" i="0" dirty="0">
                <a:solidFill>
                  <a:srgbClr val="A9522B"/>
                </a:solidFill>
                <a:effectLst/>
                <a:latin typeface="Helvetica Neue"/>
              </a:rPr>
              <a:t>Autonomy Seeker</a:t>
            </a:r>
          </a:p>
          <a:p>
            <a:pPr algn="l"/>
            <a:r>
              <a:rPr lang="en-US" b="1" i="0" dirty="0">
                <a:solidFill>
                  <a:srgbClr val="333333"/>
                </a:solidFill>
                <a:effectLst/>
                <a:latin typeface="Helvetica Neue"/>
              </a:rPr>
              <a:t>Home office is freedom</a:t>
            </a:r>
            <a:endParaRPr lang="en-US" b="0" i="0" dirty="0">
              <a:solidFill>
                <a:srgbClr val="191919"/>
              </a:solidFill>
              <a:effectLst/>
              <a:latin typeface="Helvetica Neue"/>
            </a:endParaRPr>
          </a:p>
        </p:txBody>
      </p:sp>
      <p:sp>
        <p:nvSpPr>
          <p:cNvPr id="27" name="TextBox 26">
            <a:extLst>
              <a:ext uri="{FF2B5EF4-FFF2-40B4-BE49-F238E27FC236}">
                <a16:creationId xmlns:a16="http://schemas.microsoft.com/office/drawing/2014/main" id="{C2B7640D-5DA8-4086-BCCD-D8422B863306}"/>
              </a:ext>
            </a:extLst>
          </p:cNvPr>
          <p:cNvSpPr txBox="1"/>
          <p:nvPr/>
        </p:nvSpPr>
        <p:spPr>
          <a:xfrm>
            <a:off x="9937395" y="4988348"/>
            <a:ext cx="2254605" cy="923330"/>
          </a:xfrm>
          <a:prstGeom prst="rect">
            <a:avLst/>
          </a:prstGeom>
          <a:noFill/>
        </p:spPr>
        <p:txBody>
          <a:bodyPr wrap="square">
            <a:spAutoFit/>
          </a:bodyPr>
          <a:lstStyle/>
          <a:p>
            <a:pPr algn="l"/>
            <a:r>
              <a:rPr lang="en-US" b="0" i="0" dirty="0">
                <a:solidFill>
                  <a:srgbClr val="A9522B"/>
                </a:solidFill>
                <a:effectLst/>
                <a:latin typeface="Helvetica Neue"/>
              </a:rPr>
              <a:t>Isolated Zoomer</a:t>
            </a:r>
          </a:p>
          <a:p>
            <a:pPr algn="l"/>
            <a:r>
              <a:rPr lang="en-US" b="1" i="0" dirty="0">
                <a:solidFill>
                  <a:srgbClr val="333333"/>
                </a:solidFill>
                <a:effectLst/>
                <a:latin typeface="Helvetica Neue"/>
              </a:rPr>
              <a:t>Home office is a lonely cage</a:t>
            </a:r>
            <a:endParaRPr lang="en-US" b="0" i="0" dirty="0">
              <a:solidFill>
                <a:srgbClr val="191919"/>
              </a:solidFill>
              <a:effectLst/>
              <a:latin typeface="Helvetica Neue"/>
            </a:endParaRPr>
          </a:p>
        </p:txBody>
      </p:sp>
      <p:sp>
        <p:nvSpPr>
          <p:cNvPr id="14" name="TextBox 13">
            <a:extLst>
              <a:ext uri="{FF2B5EF4-FFF2-40B4-BE49-F238E27FC236}">
                <a16:creationId xmlns:a16="http://schemas.microsoft.com/office/drawing/2014/main" id="{9EE783FB-8BB2-4F63-B15B-B024E8769A83}"/>
              </a:ext>
            </a:extLst>
          </p:cNvPr>
          <p:cNvSpPr txBox="1"/>
          <p:nvPr/>
        </p:nvSpPr>
        <p:spPr>
          <a:xfrm>
            <a:off x="127747" y="100853"/>
            <a:ext cx="11503959" cy="369332"/>
          </a:xfrm>
          <a:prstGeom prst="rect">
            <a:avLst/>
          </a:prstGeom>
          <a:noFill/>
        </p:spPr>
        <p:txBody>
          <a:bodyPr wrap="square" rtlCol="0">
            <a:spAutoFit/>
          </a:bodyPr>
          <a:lstStyle/>
          <a:p>
            <a:r>
              <a:rPr lang="en-US" b="1" dirty="0"/>
              <a:t>Research Topic 2:   Employee perspective on Return To Work (RTW)</a:t>
            </a:r>
          </a:p>
        </p:txBody>
      </p:sp>
      <p:sp>
        <p:nvSpPr>
          <p:cNvPr id="3" name="Slide Number Placeholder 2">
            <a:extLst>
              <a:ext uri="{FF2B5EF4-FFF2-40B4-BE49-F238E27FC236}">
                <a16:creationId xmlns:a16="http://schemas.microsoft.com/office/drawing/2014/main" id="{26E0E20E-BBB3-42ED-BFC5-3D63C36A0E0D}"/>
              </a:ext>
            </a:extLst>
          </p:cNvPr>
          <p:cNvSpPr>
            <a:spLocks noGrp="1"/>
          </p:cNvSpPr>
          <p:nvPr>
            <p:ph type="sldNum" sz="quarter" idx="12"/>
          </p:nvPr>
        </p:nvSpPr>
        <p:spPr/>
        <p:txBody>
          <a:bodyPr/>
          <a:lstStyle/>
          <a:p>
            <a:fld id="{EC09626C-130F-45EC-A3AA-F0A533F9FCF0}" type="slidenum">
              <a:rPr lang="en-US" smtClean="0"/>
              <a:t>11</a:t>
            </a:fld>
            <a:endParaRPr lang="en-US"/>
          </a:p>
        </p:txBody>
      </p:sp>
    </p:spTree>
    <p:extLst>
      <p:ext uri="{BB962C8B-B14F-4D97-AF65-F5344CB8AC3E}">
        <p14:creationId xmlns:p14="http://schemas.microsoft.com/office/powerpoint/2010/main" val="212879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F455-EFA0-4181-AF7A-C3A5CA8B4CA9}"/>
              </a:ext>
            </a:extLst>
          </p:cNvPr>
          <p:cNvSpPr>
            <a:spLocks noGrp="1"/>
          </p:cNvSpPr>
          <p:nvPr>
            <p:ph type="title"/>
          </p:nvPr>
        </p:nvSpPr>
        <p:spPr>
          <a:xfrm>
            <a:off x="159120" y="869396"/>
            <a:ext cx="11270880" cy="1325563"/>
          </a:xfrm>
        </p:spPr>
        <p:txBody>
          <a:bodyPr>
            <a:normAutofit/>
          </a:bodyPr>
          <a:lstStyle/>
          <a:p>
            <a:r>
              <a:rPr lang="en-US" dirty="0">
                <a:latin typeface="Arial Black" panose="020B0A04020102020204" pitchFamily="34" charset="0"/>
              </a:rPr>
              <a:t>How can leaders help employees </a:t>
            </a:r>
            <a:r>
              <a:rPr lang="en-US" u="sng" dirty="0">
                <a:latin typeface="Arial Black" panose="020B0A04020102020204" pitchFamily="34" charset="0"/>
              </a:rPr>
              <a:t>return to a better </a:t>
            </a:r>
            <a:r>
              <a:rPr lang="en-US" dirty="0">
                <a:latin typeface="Arial Black" panose="020B0A04020102020204" pitchFamily="34" charset="0"/>
              </a:rPr>
              <a:t> workplace?</a:t>
            </a:r>
          </a:p>
        </p:txBody>
      </p:sp>
      <p:sp>
        <p:nvSpPr>
          <p:cNvPr id="3" name="Content Placeholder 2">
            <a:extLst>
              <a:ext uri="{FF2B5EF4-FFF2-40B4-BE49-F238E27FC236}">
                <a16:creationId xmlns:a16="http://schemas.microsoft.com/office/drawing/2014/main" id="{1CB14A51-4DF9-4785-9A8F-D02E0BAD0EAB}"/>
              </a:ext>
            </a:extLst>
          </p:cNvPr>
          <p:cNvSpPr>
            <a:spLocks noGrp="1"/>
          </p:cNvSpPr>
          <p:nvPr>
            <p:ph idx="1"/>
          </p:nvPr>
        </p:nvSpPr>
        <p:spPr>
          <a:xfrm>
            <a:off x="838200" y="2594169"/>
            <a:ext cx="10515600" cy="3582793"/>
          </a:xfrm>
        </p:spPr>
        <p:txBody>
          <a:bodyPr>
            <a:normAutofit/>
          </a:bodyPr>
          <a:lstStyle/>
          <a:p>
            <a:r>
              <a:rPr lang="en-US" dirty="0"/>
              <a:t>Understand the WFH experience was different for each person</a:t>
            </a:r>
          </a:p>
          <a:p>
            <a:r>
              <a:rPr lang="en-US" dirty="0"/>
              <a:t>Consider how employees feel coming back.  Survey them.  Have managers talk to them.</a:t>
            </a:r>
          </a:p>
          <a:p>
            <a:r>
              <a:rPr lang="en-US" dirty="0"/>
              <a:t>Create a workplace that is so appealing people CHOOSE to go there to do their best work.</a:t>
            </a:r>
          </a:p>
          <a:p>
            <a:endParaRPr lang="en-US" dirty="0"/>
          </a:p>
        </p:txBody>
      </p:sp>
      <p:sp>
        <p:nvSpPr>
          <p:cNvPr id="6" name="TextBox 5">
            <a:extLst>
              <a:ext uri="{FF2B5EF4-FFF2-40B4-BE49-F238E27FC236}">
                <a16:creationId xmlns:a16="http://schemas.microsoft.com/office/drawing/2014/main" id="{122350F0-D183-47B5-A0A7-3263A1DC2756}"/>
              </a:ext>
            </a:extLst>
          </p:cNvPr>
          <p:cNvSpPr txBox="1"/>
          <p:nvPr/>
        </p:nvSpPr>
        <p:spPr>
          <a:xfrm>
            <a:off x="127747" y="100853"/>
            <a:ext cx="11503959" cy="369332"/>
          </a:xfrm>
          <a:prstGeom prst="rect">
            <a:avLst/>
          </a:prstGeom>
          <a:noFill/>
        </p:spPr>
        <p:txBody>
          <a:bodyPr wrap="square" rtlCol="0">
            <a:spAutoFit/>
          </a:bodyPr>
          <a:lstStyle/>
          <a:p>
            <a:r>
              <a:rPr lang="en-US" b="1" dirty="0"/>
              <a:t>Research Topic 2:   Employee perspective on Return To Work (RTW)</a:t>
            </a:r>
          </a:p>
        </p:txBody>
      </p:sp>
      <p:sp>
        <p:nvSpPr>
          <p:cNvPr id="4" name="Slide Number Placeholder 3">
            <a:extLst>
              <a:ext uri="{FF2B5EF4-FFF2-40B4-BE49-F238E27FC236}">
                <a16:creationId xmlns:a16="http://schemas.microsoft.com/office/drawing/2014/main" id="{F2569762-3A72-45D5-8E65-5CC97A2B4978}"/>
              </a:ext>
            </a:extLst>
          </p:cNvPr>
          <p:cNvSpPr>
            <a:spLocks noGrp="1"/>
          </p:cNvSpPr>
          <p:nvPr>
            <p:ph type="sldNum" sz="quarter" idx="12"/>
          </p:nvPr>
        </p:nvSpPr>
        <p:spPr/>
        <p:txBody>
          <a:bodyPr/>
          <a:lstStyle/>
          <a:p>
            <a:fld id="{EC09626C-130F-45EC-A3AA-F0A533F9FCF0}" type="slidenum">
              <a:rPr lang="en-US" smtClean="0"/>
              <a:t>12</a:t>
            </a:fld>
            <a:endParaRPr lang="en-US"/>
          </a:p>
        </p:txBody>
      </p:sp>
    </p:spTree>
    <p:extLst>
      <p:ext uri="{BB962C8B-B14F-4D97-AF65-F5344CB8AC3E}">
        <p14:creationId xmlns:p14="http://schemas.microsoft.com/office/powerpoint/2010/main" val="1510844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67D7CFB-285C-4AF3-A991-253CF06DF23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a:xfrm>
            <a:off x="0" y="-1"/>
            <a:ext cx="12191999" cy="5669279"/>
          </a:xfrm>
        </p:spPr>
      </p:pic>
      <p:sp>
        <p:nvSpPr>
          <p:cNvPr id="9" name="Text Placeholder 8">
            <a:extLst>
              <a:ext uri="{FF2B5EF4-FFF2-40B4-BE49-F238E27FC236}">
                <a16:creationId xmlns:a16="http://schemas.microsoft.com/office/drawing/2014/main" id="{E402E427-BC98-4EEE-8BC2-F18A5B1EA0A7}"/>
              </a:ext>
            </a:extLst>
          </p:cNvPr>
          <p:cNvSpPr>
            <a:spLocks noGrp="1"/>
          </p:cNvSpPr>
          <p:nvPr>
            <p:ph type="body" sz="half" idx="2"/>
          </p:nvPr>
        </p:nvSpPr>
        <p:spPr/>
        <p:txBody>
          <a:bodyPr/>
          <a:lstStyle/>
          <a:p>
            <a:r>
              <a:rPr lang="en-US" dirty="0"/>
              <a:t>The Future of the Workplace</a:t>
            </a:r>
          </a:p>
        </p:txBody>
      </p:sp>
      <p:sp>
        <p:nvSpPr>
          <p:cNvPr id="2" name="Slide Number Placeholder 1">
            <a:extLst>
              <a:ext uri="{FF2B5EF4-FFF2-40B4-BE49-F238E27FC236}">
                <a16:creationId xmlns:a16="http://schemas.microsoft.com/office/drawing/2014/main" id="{C73F6782-4309-43E6-B47A-FE308441EDF6}"/>
              </a:ext>
            </a:extLst>
          </p:cNvPr>
          <p:cNvSpPr>
            <a:spLocks noGrp="1"/>
          </p:cNvSpPr>
          <p:nvPr>
            <p:ph type="sldNum" sz="quarter" idx="4294967295"/>
          </p:nvPr>
        </p:nvSpPr>
        <p:spPr>
          <a:xfrm>
            <a:off x="11734800" y="6410325"/>
            <a:ext cx="457200" cy="365125"/>
          </a:xfrm>
        </p:spPr>
        <p:txBody>
          <a:bodyPr/>
          <a:lstStyle/>
          <a:p>
            <a:fld id="{DD7C5E4E-CFDF-4048-AADC-D61B5EC07D91}" type="slidenum">
              <a:rPr lang="en-US" smtClean="0"/>
              <a:pPr/>
              <a:t>13</a:t>
            </a:fld>
            <a:endParaRPr lang="en-US"/>
          </a:p>
        </p:txBody>
      </p:sp>
      <p:sp>
        <p:nvSpPr>
          <p:cNvPr id="5" name="TextBox 4">
            <a:extLst>
              <a:ext uri="{FF2B5EF4-FFF2-40B4-BE49-F238E27FC236}">
                <a16:creationId xmlns:a16="http://schemas.microsoft.com/office/drawing/2014/main" id="{D97C99E0-9E25-402B-B1C3-35EDA3F8548D}"/>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45801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7FD521-6A2F-4115-81C6-92991FB252B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7C5E4E-CFDF-4048-AADC-D61B5EC07D91}" type="slidenum">
              <a:rPr kumimoji="0" lang="en-US" sz="900" b="1" i="0" u="none" strike="noStrike" kern="1200" cap="none" spc="0" normalizeH="0" baseline="0" noProof="0" smtClean="0">
                <a:ln>
                  <a:noFill/>
                </a:ln>
                <a:solidFill>
                  <a:srgbClr val="000000"/>
                </a:solidFill>
                <a:effectLst/>
                <a:uLnTx/>
                <a:uFillTx/>
                <a:latin typeface="PW Centra No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srgbClr val="000000"/>
              </a:solidFill>
              <a:effectLst/>
              <a:uLnTx/>
              <a:uFillTx/>
              <a:latin typeface="PW Centra No2"/>
              <a:ea typeface="+mn-ea"/>
              <a:cs typeface="+mn-cs"/>
            </a:endParaRPr>
          </a:p>
        </p:txBody>
      </p:sp>
      <p:sp>
        <p:nvSpPr>
          <p:cNvPr id="4" name="Text Placeholder 3">
            <a:extLst>
              <a:ext uri="{FF2B5EF4-FFF2-40B4-BE49-F238E27FC236}">
                <a16:creationId xmlns:a16="http://schemas.microsoft.com/office/drawing/2014/main" id="{AF46F24C-F7E0-4E8A-83BB-FFA2C2A63870}"/>
              </a:ext>
            </a:extLst>
          </p:cNvPr>
          <p:cNvSpPr>
            <a:spLocks noGrp="1"/>
          </p:cNvSpPr>
          <p:nvPr>
            <p:ph type="body" sz="quarter" idx="25"/>
          </p:nvPr>
        </p:nvSpPr>
        <p:spPr>
          <a:xfrm>
            <a:off x="977348" y="2598003"/>
            <a:ext cx="10237303" cy="1477328"/>
          </a:xfrm>
        </p:spPr>
        <p:txBody>
          <a:bodyPr/>
          <a:lstStyle/>
          <a:p>
            <a:r>
              <a:rPr lang="en-US" sz="4800" dirty="0"/>
              <a:t>What has changed—and what hasn’t—since April 2020?</a:t>
            </a:r>
          </a:p>
        </p:txBody>
      </p:sp>
      <p:sp>
        <p:nvSpPr>
          <p:cNvPr id="6" name="TextBox 5">
            <a:extLst>
              <a:ext uri="{FF2B5EF4-FFF2-40B4-BE49-F238E27FC236}">
                <a16:creationId xmlns:a16="http://schemas.microsoft.com/office/drawing/2014/main" id="{2C593852-7DD1-474E-BE52-4200BC8582D8}"/>
              </a:ext>
            </a:extLst>
          </p:cNvPr>
          <p:cNvSpPr txBox="1"/>
          <p:nvPr/>
        </p:nvSpPr>
        <p:spPr>
          <a:xfrm>
            <a:off x="5547360" y="4737463"/>
            <a:ext cx="255161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W Centra No2"/>
              <a:ea typeface="+mn-ea"/>
              <a:cs typeface="+mn-cs"/>
            </a:endParaRPr>
          </a:p>
        </p:txBody>
      </p:sp>
      <p:sp>
        <p:nvSpPr>
          <p:cNvPr id="5" name="TextBox 4">
            <a:extLst>
              <a:ext uri="{FF2B5EF4-FFF2-40B4-BE49-F238E27FC236}">
                <a16:creationId xmlns:a16="http://schemas.microsoft.com/office/drawing/2014/main" id="{B840CB6F-3AFE-4050-8126-AECEE88A1576}"/>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1144507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Gerader Verbinder 11">
            <a:extLst>
              <a:ext uri="{FF2B5EF4-FFF2-40B4-BE49-F238E27FC236}">
                <a16:creationId xmlns:a16="http://schemas.microsoft.com/office/drawing/2014/main" id="{C21D7A00-8DE8-419B-99D9-F17740684B77}"/>
              </a:ext>
            </a:extLst>
          </p:cNvPr>
          <p:cNvCxnSpPr/>
          <p:nvPr/>
        </p:nvCxnSpPr>
        <p:spPr>
          <a:xfrm>
            <a:off x="5612473" y="0"/>
            <a:ext cx="6545205" cy="4813216"/>
          </a:xfrm>
          <a:prstGeom prst="line">
            <a:avLst/>
          </a:prstGeom>
          <a:ln w="6350">
            <a:solidFill>
              <a:schemeClr val="accent1"/>
            </a:solidFill>
          </a:ln>
          <a:effectLst>
            <a:outerShdw blurRad="40000" dist="20000" dir="5400000" rotWithShape="0">
              <a:srgbClr val="000000">
                <a:alpha val="0"/>
              </a:srgbClr>
            </a:outerShdw>
          </a:effectLst>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D470E3C4-9974-48E1-82D4-7D4C70E8DB4B}"/>
              </a:ext>
            </a:extLst>
          </p:cNvPr>
          <p:cNvSpPr>
            <a:spLocks noGrp="1"/>
          </p:cNvSpPr>
          <p:nvPr>
            <p:ph type="sldNum" sz="quarter" idx="12"/>
          </p:nvPr>
        </p:nvSpPr>
        <p:spPr>
          <a:xfrm>
            <a:off x="11734800" y="6410137"/>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C5E4E-CFDF-4048-AADC-D61B5EC07D91}" type="slidenum">
              <a:rPr lang="en-US" smtClean="0"/>
              <a:pPr/>
              <a:t>15</a:t>
            </a:fld>
            <a:endParaRPr lang="en-US" dirty="0"/>
          </a:p>
        </p:txBody>
      </p:sp>
      <p:sp>
        <p:nvSpPr>
          <p:cNvPr id="24" name="TextBox 23">
            <a:extLst>
              <a:ext uri="{FF2B5EF4-FFF2-40B4-BE49-F238E27FC236}">
                <a16:creationId xmlns:a16="http://schemas.microsoft.com/office/drawing/2014/main" id="{91136D65-B285-497B-ADE5-663DBDCD7B60}"/>
              </a:ext>
            </a:extLst>
          </p:cNvPr>
          <p:cNvSpPr txBox="1"/>
          <p:nvPr/>
        </p:nvSpPr>
        <p:spPr>
          <a:xfrm>
            <a:off x="667530" y="562456"/>
            <a:ext cx="5263487" cy="694614"/>
          </a:xfrm>
          <a:prstGeom prst="rect">
            <a:avLst/>
          </a:prstGeom>
          <a:noFill/>
        </p:spPr>
        <p:txBody>
          <a:bodyPr wrap="square" lIns="0" rtlCol="0">
            <a:spAutoFit/>
          </a:bodyPr>
          <a:lstStyle/>
          <a:p>
            <a:pPr>
              <a:lnSpc>
                <a:spcPct val="80000"/>
              </a:lnSpc>
            </a:pPr>
            <a:r>
              <a:rPr lang="en-US" sz="2400" b="1" dirty="0">
                <a:ea typeface="Bebas Neue" charset="0"/>
                <a:cs typeface="Bebas Neue" charset="0"/>
              </a:rPr>
              <a:t>We’re in a different phase of the pandemic.</a:t>
            </a:r>
            <a:endParaRPr lang="en-US" sz="2400" dirty="0">
              <a:ea typeface="Bebas Neue" charset="0"/>
              <a:cs typeface="Bebas Neue" charset="0"/>
            </a:endParaRPr>
          </a:p>
        </p:txBody>
      </p:sp>
      <p:grpSp>
        <p:nvGrpSpPr>
          <p:cNvPr id="11" name="Group 10">
            <a:extLst>
              <a:ext uri="{FF2B5EF4-FFF2-40B4-BE49-F238E27FC236}">
                <a16:creationId xmlns:a16="http://schemas.microsoft.com/office/drawing/2014/main" id="{450D35D1-C481-497F-AE5E-F09E9B875AE3}"/>
              </a:ext>
            </a:extLst>
          </p:cNvPr>
          <p:cNvGrpSpPr/>
          <p:nvPr/>
        </p:nvGrpSpPr>
        <p:grpSpPr>
          <a:xfrm>
            <a:off x="796642" y="1115800"/>
            <a:ext cx="10222608" cy="4371621"/>
            <a:chOff x="136151" y="665961"/>
            <a:chExt cx="12658520" cy="5481516"/>
          </a:xfrm>
        </p:grpSpPr>
        <p:pic>
          <p:nvPicPr>
            <p:cNvPr id="12" name="Picture 11">
              <a:extLst>
                <a:ext uri="{FF2B5EF4-FFF2-40B4-BE49-F238E27FC236}">
                  <a16:creationId xmlns:a16="http://schemas.microsoft.com/office/drawing/2014/main" id="{716E2FA6-15B2-4E05-AA9E-2C85B42CF105}"/>
                </a:ext>
              </a:extLst>
            </p:cNvPr>
            <p:cNvPicPr>
              <a:picLocks noChangeAspect="1"/>
            </p:cNvPicPr>
            <p:nvPr/>
          </p:nvPicPr>
          <p:blipFill>
            <a:blip r:embed="rId3">
              <a:duotone>
                <a:prstClr val="black"/>
                <a:schemeClr val="tx2">
                  <a:tint val="45000"/>
                  <a:satMod val="400000"/>
                </a:schemeClr>
              </a:duotone>
            </a:blip>
            <a:stretch>
              <a:fillRect/>
            </a:stretch>
          </p:blipFill>
          <p:spPr>
            <a:xfrm>
              <a:off x="9749801" y="665961"/>
              <a:ext cx="3044870" cy="2205872"/>
            </a:xfrm>
            <a:prstGeom prst="rect">
              <a:avLst/>
            </a:prstGeom>
            <a:solidFill>
              <a:schemeClr val="bg1"/>
            </a:solidFill>
          </p:spPr>
        </p:pic>
        <p:grpSp>
          <p:nvGrpSpPr>
            <p:cNvPr id="14" name="Group 13">
              <a:extLst>
                <a:ext uri="{FF2B5EF4-FFF2-40B4-BE49-F238E27FC236}">
                  <a16:creationId xmlns:a16="http://schemas.microsoft.com/office/drawing/2014/main" id="{A67AB218-2582-4B79-BE32-9913B7CBC81D}"/>
                </a:ext>
              </a:extLst>
            </p:cNvPr>
            <p:cNvGrpSpPr/>
            <p:nvPr/>
          </p:nvGrpSpPr>
          <p:grpSpPr>
            <a:xfrm>
              <a:off x="609598" y="2341340"/>
              <a:ext cx="11125199" cy="3806137"/>
              <a:chOff x="609599" y="2549876"/>
              <a:chExt cx="9387722" cy="3444887"/>
            </a:xfrm>
          </p:grpSpPr>
          <p:pic>
            <p:nvPicPr>
              <p:cNvPr id="27" name="Graphic 26">
                <a:extLst>
                  <a:ext uri="{FF2B5EF4-FFF2-40B4-BE49-F238E27FC236}">
                    <a16:creationId xmlns:a16="http://schemas.microsoft.com/office/drawing/2014/main" id="{EFA153D4-C007-48E0-A6AC-B17746E916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599" y="5498503"/>
                <a:ext cx="9276752" cy="496260"/>
              </a:xfrm>
              <a:prstGeom prst="rect">
                <a:avLst/>
              </a:prstGeom>
            </p:spPr>
          </p:pic>
          <p:pic>
            <p:nvPicPr>
              <p:cNvPr id="28" name="Graphic 27">
                <a:extLst>
                  <a:ext uri="{FF2B5EF4-FFF2-40B4-BE49-F238E27FC236}">
                    <a16:creationId xmlns:a16="http://schemas.microsoft.com/office/drawing/2014/main" id="{C9343E8B-BF42-4061-8B45-3586250CE8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9599" y="2605990"/>
                <a:ext cx="9276752" cy="2388664"/>
              </a:xfrm>
              <a:prstGeom prst="rect">
                <a:avLst/>
              </a:prstGeom>
            </p:spPr>
          </p:pic>
          <p:sp>
            <p:nvSpPr>
              <p:cNvPr id="29" name="Rectangle 28">
                <a:extLst>
                  <a:ext uri="{FF2B5EF4-FFF2-40B4-BE49-F238E27FC236}">
                    <a16:creationId xmlns:a16="http://schemas.microsoft.com/office/drawing/2014/main" id="{7B02436D-7303-4393-9C45-E3E2A25FDDD4}"/>
                  </a:ext>
                </a:extLst>
              </p:cNvPr>
              <p:cNvSpPr/>
              <p:nvPr/>
            </p:nvSpPr>
            <p:spPr>
              <a:xfrm>
                <a:off x="609601" y="4994579"/>
                <a:ext cx="9276750" cy="4952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0" name="Graphic 29">
                <a:extLst>
                  <a:ext uri="{FF2B5EF4-FFF2-40B4-BE49-F238E27FC236}">
                    <a16:creationId xmlns:a16="http://schemas.microsoft.com/office/drawing/2014/main" id="{5C1A0EB1-DB55-4452-9712-DD6BA211B5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9599" y="2549876"/>
                <a:ext cx="9387722" cy="1718879"/>
              </a:xfrm>
              <a:prstGeom prst="rect">
                <a:avLst/>
              </a:prstGeom>
            </p:spPr>
          </p:pic>
          <p:sp>
            <p:nvSpPr>
              <p:cNvPr id="31" name="TextBox 30">
                <a:extLst>
                  <a:ext uri="{FF2B5EF4-FFF2-40B4-BE49-F238E27FC236}">
                    <a16:creationId xmlns:a16="http://schemas.microsoft.com/office/drawing/2014/main" id="{C7E18B78-01D0-4EC2-93DF-82F932A6045B}"/>
                  </a:ext>
                </a:extLst>
              </p:cNvPr>
              <p:cNvSpPr txBox="1"/>
              <p:nvPr/>
            </p:nvSpPr>
            <p:spPr>
              <a:xfrm>
                <a:off x="2779705" y="4549761"/>
                <a:ext cx="1332553" cy="2095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Alert Phase</a:t>
                </a:r>
              </a:p>
            </p:txBody>
          </p:sp>
          <p:sp>
            <p:nvSpPr>
              <p:cNvPr id="32" name="TextBox 31">
                <a:extLst>
                  <a:ext uri="{FF2B5EF4-FFF2-40B4-BE49-F238E27FC236}">
                    <a16:creationId xmlns:a16="http://schemas.microsoft.com/office/drawing/2014/main" id="{660D9A8A-2B81-44EB-98EC-1E4B87C62D63}"/>
                  </a:ext>
                </a:extLst>
              </p:cNvPr>
              <p:cNvSpPr txBox="1"/>
              <p:nvPr/>
            </p:nvSpPr>
            <p:spPr>
              <a:xfrm>
                <a:off x="5967449" y="4549760"/>
                <a:ext cx="1728779" cy="2095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Transition Phase</a:t>
                </a:r>
              </a:p>
            </p:txBody>
          </p:sp>
          <p:sp>
            <p:nvSpPr>
              <p:cNvPr id="33" name="TextBox 32">
                <a:extLst>
                  <a:ext uri="{FF2B5EF4-FFF2-40B4-BE49-F238E27FC236}">
                    <a16:creationId xmlns:a16="http://schemas.microsoft.com/office/drawing/2014/main" id="{7E778411-11EC-41B7-BA09-AC862AE5CA22}"/>
                  </a:ext>
                </a:extLst>
              </p:cNvPr>
              <p:cNvSpPr txBox="1"/>
              <p:nvPr/>
            </p:nvSpPr>
            <p:spPr>
              <a:xfrm>
                <a:off x="7932773" y="4549760"/>
                <a:ext cx="1833447" cy="2095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Interpandemic Phase</a:t>
                </a:r>
              </a:p>
            </p:txBody>
          </p:sp>
          <p:sp>
            <p:nvSpPr>
              <p:cNvPr id="34" name="TextBox 33">
                <a:extLst>
                  <a:ext uri="{FF2B5EF4-FFF2-40B4-BE49-F238E27FC236}">
                    <a16:creationId xmlns:a16="http://schemas.microsoft.com/office/drawing/2014/main" id="{DB5E9442-3E73-4218-A2EA-2F9023641937}"/>
                  </a:ext>
                </a:extLst>
              </p:cNvPr>
              <p:cNvSpPr txBox="1"/>
              <p:nvPr/>
            </p:nvSpPr>
            <p:spPr>
              <a:xfrm>
                <a:off x="709711" y="4549760"/>
                <a:ext cx="2181747" cy="2095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Interpandemic Phase</a:t>
                </a:r>
              </a:p>
            </p:txBody>
          </p:sp>
          <p:sp>
            <p:nvSpPr>
              <p:cNvPr id="35" name="TextBox 34">
                <a:extLst>
                  <a:ext uri="{FF2B5EF4-FFF2-40B4-BE49-F238E27FC236}">
                    <a16:creationId xmlns:a16="http://schemas.microsoft.com/office/drawing/2014/main" id="{E3A9F75F-729C-41EE-BC8A-06367F610190}"/>
                  </a:ext>
                </a:extLst>
              </p:cNvPr>
              <p:cNvSpPr txBox="1"/>
              <p:nvPr/>
            </p:nvSpPr>
            <p:spPr>
              <a:xfrm>
                <a:off x="4002123" y="4549760"/>
                <a:ext cx="1728779" cy="20957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Pandemic Phase</a:t>
                </a:r>
              </a:p>
            </p:txBody>
          </p:sp>
          <p:sp>
            <p:nvSpPr>
              <p:cNvPr id="36" name="TextBox 35">
                <a:extLst>
                  <a:ext uri="{FF2B5EF4-FFF2-40B4-BE49-F238E27FC236}">
                    <a16:creationId xmlns:a16="http://schemas.microsoft.com/office/drawing/2014/main" id="{136DD350-8C7C-45DD-95F3-3B875186AAA5}"/>
                  </a:ext>
                </a:extLst>
              </p:cNvPr>
              <p:cNvSpPr txBox="1"/>
              <p:nvPr/>
            </p:nvSpPr>
            <p:spPr>
              <a:xfrm>
                <a:off x="1115932" y="5659943"/>
                <a:ext cx="1192799" cy="2095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Preparedness </a:t>
                </a:r>
              </a:p>
            </p:txBody>
          </p:sp>
          <p:sp>
            <p:nvSpPr>
              <p:cNvPr id="37" name="TextBox 36">
                <a:extLst>
                  <a:ext uri="{FF2B5EF4-FFF2-40B4-BE49-F238E27FC236}">
                    <a16:creationId xmlns:a16="http://schemas.microsoft.com/office/drawing/2014/main" id="{50F9E147-A801-4FD1-ADE4-B71C5F2F5898}"/>
                  </a:ext>
                </a:extLst>
              </p:cNvPr>
              <p:cNvSpPr txBox="1"/>
              <p:nvPr/>
            </p:nvSpPr>
            <p:spPr>
              <a:xfrm>
                <a:off x="4052597" y="5659944"/>
                <a:ext cx="867168" cy="2095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Response</a:t>
                </a:r>
              </a:p>
            </p:txBody>
          </p:sp>
          <p:sp>
            <p:nvSpPr>
              <p:cNvPr id="38" name="TextBox 37">
                <a:extLst>
                  <a:ext uri="{FF2B5EF4-FFF2-40B4-BE49-F238E27FC236}">
                    <a16:creationId xmlns:a16="http://schemas.microsoft.com/office/drawing/2014/main" id="{D9EBFC8F-F627-4751-968C-EF36291DD394}"/>
                  </a:ext>
                </a:extLst>
              </p:cNvPr>
              <p:cNvSpPr txBox="1"/>
              <p:nvPr/>
            </p:nvSpPr>
            <p:spPr>
              <a:xfrm>
                <a:off x="6450564" y="5659943"/>
                <a:ext cx="780393" cy="2095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Recovery </a:t>
                </a:r>
              </a:p>
            </p:txBody>
          </p:sp>
          <p:sp>
            <p:nvSpPr>
              <p:cNvPr id="39" name="TextBox 38">
                <a:extLst>
                  <a:ext uri="{FF2B5EF4-FFF2-40B4-BE49-F238E27FC236}">
                    <a16:creationId xmlns:a16="http://schemas.microsoft.com/office/drawing/2014/main" id="{246DC55D-5800-41EA-93A5-BAAB1469EC89}"/>
                  </a:ext>
                </a:extLst>
              </p:cNvPr>
              <p:cNvSpPr txBox="1"/>
              <p:nvPr/>
            </p:nvSpPr>
            <p:spPr>
              <a:xfrm>
                <a:off x="8220307" y="5659943"/>
                <a:ext cx="1192799" cy="20957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PW Centra No2" pitchFamily="2" charset="0"/>
                    <a:cs typeface="Arial" panose="020B0604020202020204" pitchFamily="34" charset="0"/>
                  </a:rPr>
                  <a:t>Preparedness </a:t>
                </a:r>
              </a:p>
            </p:txBody>
          </p:sp>
          <p:cxnSp>
            <p:nvCxnSpPr>
              <p:cNvPr id="40" name="Straight Connector 39">
                <a:extLst>
                  <a:ext uri="{FF2B5EF4-FFF2-40B4-BE49-F238E27FC236}">
                    <a16:creationId xmlns:a16="http://schemas.microsoft.com/office/drawing/2014/main" id="{307C7983-6119-46E5-A082-A3BD69FADB0A}"/>
                  </a:ext>
                </a:extLst>
              </p:cNvPr>
              <p:cNvCxnSpPr>
                <a:stCxn id="29" idx="1"/>
              </p:cNvCxnSpPr>
              <p:nvPr/>
            </p:nvCxnSpPr>
            <p:spPr>
              <a:xfrm>
                <a:off x="609601" y="5242210"/>
                <a:ext cx="927675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D0CD12E-99CC-4E29-8C27-4F9661B312A7}"/>
                  </a:ext>
                </a:extLst>
              </p:cNvPr>
              <p:cNvSpPr txBox="1"/>
              <p:nvPr/>
            </p:nvSpPr>
            <p:spPr>
              <a:xfrm>
                <a:off x="3949981" y="5111230"/>
                <a:ext cx="2316017" cy="279431"/>
              </a:xfrm>
              <a:prstGeom prst="rect">
                <a:avLst/>
              </a:prstGeom>
              <a:solidFill>
                <a:schemeClr val="bg1">
                  <a:lumMod val="95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lumMod val="50000"/>
                      </a:schemeClr>
                    </a:solidFill>
                    <a:effectLst/>
                    <a:uLnTx/>
                    <a:uFillTx/>
                    <a:latin typeface="PW Centra No2" pitchFamily="2" charset="0"/>
                    <a:ea typeface="PW Centra No2" pitchFamily="2" charset="0"/>
                  </a:rPr>
                  <a:t>Risk Assessment </a:t>
                </a:r>
              </a:p>
            </p:txBody>
          </p:sp>
        </p:grpSp>
        <p:sp>
          <p:nvSpPr>
            <p:cNvPr id="15" name="Text Placeholder 11">
              <a:extLst>
                <a:ext uri="{FF2B5EF4-FFF2-40B4-BE49-F238E27FC236}">
                  <a16:creationId xmlns:a16="http://schemas.microsoft.com/office/drawing/2014/main" id="{038CAF3B-BABA-4C49-B202-933A756A71E6}"/>
                </a:ext>
              </a:extLst>
            </p:cNvPr>
            <p:cNvSpPr txBox="1">
              <a:spLocks/>
            </p:cNvSpPr>
            <p:nvPr/>
          </p:nvSpPr>
          <p:spPr>
            <a:xfrm>
              <a:off x="6076424" y="917983"/>
              <a:ext cx="3211718" cy="1711783"/>
            </a:xfrm>
            <a:prstGeom prst="rect">
              <a:avLst/>
            </a:prstGeom>
            <a:noFill/>
          </p:spPr>
          <p:txBody>
            <a:bodyPr wrap="square" lIns="182880" tIns="182880" rIns="182880" bIns="274320">
              <a:spAutoFit/>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800"/>
                </a:spcBef>
                <a:spcAft>
                  <a:spcPts val="30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Transition</a:t>
              </a:r>
            </a:p>
            <a:p>
              <a:pPr marL="0" marR="0" lvl="0" indent="0" algn="l"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Interim workplace options are established to address reasonable protection in the workplace.</a:t>
              </a:r>
            </a:p>
          </p:txBody>
        </p:sp>
        <p:sp>
          <p:nvSpPr>
            <p:cNvPr id="21" name="Text Placeholder 11">
              <a:extLst>
                <a:ext uri="{FF2B5EF4-FFF2-40B4-BE49-F238E27FC236}">
                  <a16:creationId xmlns:a16="http://schemas.microsoft.com/office/drawing/2014/main" id="{87FF8E6C-E483-4770-9D56-3192D5609CC0}"/>
                </a:ext>
              </a:extLst>
            </p:cNvPr>
            <p:cNvSpPr txBox="1">
              <a:spLocks/>
            </p:cNvSpPr>
            <p:nvPr/>
          </p:nvSpPr>
          <p:spPr>
            <a:xfrm>
              <a:off x="136151" y="1707035"/>
              <a:ext cx="2881882" cy="1241388"/>
            </a:xfrm>
            <a:prstGeom prst="rect">
              <a:avLst/>
            </a:prstGeom>
          </p:spPr>
          <p:txBody>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800"/>
                </a:spcBef>
                <a:spcAft>
                  <a:spcPts val="30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Response</a:t>
              </a:r>
            </a:p>
            <a:p>
              <a:pPr marL="0" marR="0" lvl="0" indent="0" algn="r"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Workplace restrictions follow government regulations</a:t>
              </a:r>
              <a:r>
                <a:rPr kumimoji="0" lang="en-US" sz="1100" b="0" i="0" u="none" strike="noStrike" kern="1200" cap="none" spc="0" normalizeH="0" baseline="0" noProof="0" dirty="0">
                  <a:ln>
                    <a:noFill/>
                  </a:ln>
                  <a:solidFill>
                    <a:schemeClr val="accent4"/>
                  </a:solidFill>
                  <a:effectLst/>
                  <a:uLnTx/>
                  <a:uFillTx/>
                  <a:latin typeface="PW Centra No2"/>
                  <a:ea typeface="+mn-ea"/>
                  <a:cs typeface="+mn-cs"/>
                </a:rPr>
                <a:t>. </a:t>
              </a:r>
            </a:p>
          </p:txBody>
        </p:sp>
        <p:sp>
          <p:nvSpPr>
            <p:cNvPr id="22" name="Text Placeholder 11">
              <a:extLst>
                <a:ext uri="{FF2B5EF4-FFF2-40B4-BE49-F238E27FC236}">
                  <a16:creationId xmlns:a16="http://schemas.microsoft.com/office/drawing/2014/main" id="{8CA7C003-A56B-4D69-8B3A-94B92130B47E}"/>
                </a:ext>
              </a:extLst>
            </p:cNvPr>
            <p:cNvSpPr txBox="1">
              <a:spLocks/>
            </p:cNvSpPr>
            <p:nvPr/>
          </p:nvSpPr>
          <p:spPr>
            <a:xfrm>
              <a:off x="10028799" y="1044033"/>
              <a:ext cx="2695974" cy="1478761"/>
            </a:xfrm>
            <a:prstGeom prst="rect">
              <a:avLst/>
            </a:prstGeom>
          </p:spPr>
          <p:txBody>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1800"/>
                </a:spcBef>
                <a:spcAft>
                  <a:spcPts val="300"/>
                </a:spcAft>
                <a:buClrTx/>
                <a:buSzTx/>
                <a:buFont typeface="Arial" panose="020B0604020202020204" pitchFamily="34" charset="0"/>
                <a:buNone/>
                <a:tabLst/>
                <a:defRPr/>
              </a:pPr>
              <a:r>
                <a:rPr lang="en-US" sz="1400" b="1" dirty="0">
                  <a:solidFill>
                    <a:schemeClr val="accent4"/>
                  </a:solidFill>
                  <a:latin typeface="Arial" panose="020B0604020202020204" pitchFamily="34" charset="0"/>
                  <a:cs typeface="Arial" panose="020B0604020202020204" pitchFamily="34" charset="0"/>
                </a:rPr>
                <a:t>Future Planning</a:t>
              </a:r>
              <a:endParaRPr kumimoji="0" lang="en-US" sz="1400" b="1"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endParaRPr>
            </a:p>
            <a:p>
              <a:pPr marL="0" marR="0" lvl="0" indent="0" defTabSz="914400" rtl="0" eaLnBrk="1" fontAlgn="auto" latinLnBrk="0" hangingPunct="1">
                <a:lnSpc>
                  <a:spcPct val="110000"/>
                </a:lnSpc>
                <a:spcBef>
                  <a:spcPts val="600"/>
                </a:spcBef>
                <a:spcAft>
                  <a:spcPts val="300"/>
                </a:spcAft>
                <a:buClrTx/>
                <a:buSzTx/>
                <a:buFont typeface="Arial" panose="020B0604020202020204" pitchFamily="34" charset="0"/>
                <a:buNone/>
                <a:tabLst/>
                <a:defRPr/>
              </a:pPr>
              <a:r>
                <a:rPr lang="en-US" sz="1100" dirty="0">
                  <a:solidFill>
                    <a:schemeClr val="accent4"/>
                  </a:solidFill>
                  <a:latin typeface="Arial" panose="020B0604020202020204" pitchFamily="34" charset="0"/>
                  <a:cs typeface="Arial" panose="020B0604020202020204" pitchFamily="34" charset="0"/>
                </a:rPr>
                <a:t>On-going</a:t>
              </a:r>
              <a:r>
                <a:rPr kumimoji="0" lang="en-US" sz="11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policies / protocols are adjusted to integrate new ways of working and optimize workplace well-being.    </a:t>
              </a:r>
            </a:p>
          </p:txBody>
        </p:sp>
        <p:sp>
          <p:nvSpPr>
            <p:cNvPr id="23" name="Arc 22">
              <a:extLst>
                <a:ext uri="{FF2B5EF4-FFF2-40B4-BE49-F238E27FC236}">
                  <a16:creationId xmlns:a16="http://schemas.microsoft.com/office/drawing/2014/main" id="{6F05A018-3BE9-4B7B-B90C-A736734314F6}"/>
                </a:ext>
              </a:extLst>
            </p:cNvPr>
            <p:cNvSpPr/>
            <p:nvPr/>
          </p:nvSpPr>
          <p:spPr>
            <a:xfrm>
              <a:off x="1196024" y="1849797"/>
              <a:ext cx="2881882" cy="2622378"/>
            </a:xfrm>
            <a:prstGeom prst="arc">
              <a:avLst>
                <a:gd name="adj1" fmla="val 17159628"/>
                <a:gd name="adj2" fmla="val 21315268"/>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842FC200-5C74-4318-A03A-DBAE30A78309}"/>
                </a:ext>
              </a:extLst>
            </p:cNvPr>
            <p:cNvCxnSpPr>
              <a:cxnSpLocks/>
            </p:cNvCxnSpPr>
            <p:nvPr/>
          </p:nvCxnSpPr>
          <p:spPr>
            <a:xfrm>
              <a:off x="10740571" y="3103538"/>
              <a:ext cx="0" cy="737404"/>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02024C6-D084-4636-AAE7-28419F3A44AC}"/>
                </a:ext>
              </a:extLst>
            </p:cNvPr>
            <p:cNvCxnSpPr/>
            <p:nvPr/>
          </p:nvCxnSpPr>
          <p:spPr>
            <a:xfrm>
              <a:off x="7213600" y="2372221"/>
              <a:ext cx="0" cy="1123375"/>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2BE69705-CE0E-43DC-856D-FD8EF65E40AF}"/>
              </a:ext>
            </a:extLst>
          </p:cNvPr>
          <p:cNvSpPr txBox="1"/>
          <p:nvPr/>
        </p:nvSpPr>
        <p:spPr>
          <a:xfrm>
            <a:off x="1193680" y="5566218"/>
            <a:ext cx="5544295"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solidFill>
                  <a:srgbClr val="000000"/>
                </a:solidFill>
                <a:latin typeface="PW Centra No2"/>
              </a:rPr>
              <a:t>I</a:t>
            </a:r>
            <a:r>
              <a:rPr kumimoji="0" lang="en-US" sz="1000" i="1" u="none" strike="noStrike" kern="1200" cap="none" spc="0" normalizeH="0" baseline="0" noProof="0" dirty="0">
                <a:ln>
                  <a:noFill/>
                </a:ln>
                <a:solidFill>
                  <a:srgbClr val="000000"/>
                </a:solidFill>
                <a:effectLst/>
                <a:uLnTx/>
                <a:uFillTx/>
                <a:latin typeface="PW Centra No2"/>
                <a:ea typeface="+mn-ea"/>
                <a:cs typeface="+mn-cs"/>
              </a:rPr>
              <a:t>mage credit: WHO Pandemic Influenza Risk Management, WHO Interim Guidance, 2013</a:t>
            </a:r>
          </a:p>
        </p:txBody>
      </p:sp>
      <p:pic>
        <p:nvPicPr>
          <p:cNvPr id="43" name="Graphic 42" descr="Marker with solid fill">
            <a:extLst>
              <a:ext uri="{FF2B5EF4-FFF2-40B4-BE49-F238E27FC236}">
                <a16:creationId xmlns:a16="http://schemas.microsoft.com/office/drawing/2014/main" id="{26B40F8C-A1CB-45F2-974A-28C063F41538}"/>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699734" y="2617231"/>
            <a:ext cx="651750" cy="651750"/>
          </a:xfrm>
          <a:prstGeom prst="rect">
            <a:avLst/>
          </a:prstGeom>
        </p:spPr>
      </p:pic>
      <p:sp>
        <p:nvSpPr>
          <p:cNvPr id="44" name="Text Placeholder 11">
            <a:extLst>
              <a:ext uri="{FF2B5EF4-FFF2-40B4-BE49-F238E27FC236}">
                <a16:creationId xmlns:a16="http://schemas.microsoft.com/office/drawing/2014/main" id="{0F84A706-27AE-4E8D-AEF0-D1771A353D2A}"/>
              </a:ext>
            </a:extLst>
          </p:cNvPr>
          <p:cNvSpPr txBox="1">
            <a:spLocks/>
          </p:cNvSpPr>
          <p:nvPr/>
        </p:nvSpPr>
        <p:spPr>
          <a:xfrm>
            <a:off x="7038850" y="2556953"/>
            <a:ext cx="1384482" cy="649088"/>
          </a:xfrm>
          <a:prstGeom prst="rect">
            <a:avLst/>
          </a:prstGeom>
          <a:noFill/>
        </p:spPr>
        <p:txBody>
          <a:bodyPr wrap="square" lIns="182880" tIns="182880" rIns="182880" bIns="274320">
            <a:spAutoFit/>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800"/>
              </a:spcBef>
              <a:spcAft>
                <a:spcPts val="300"/>
              </a:spcAft>
              <a:buClrTx/>
              <a:buSzTx/>
              <a:buFont typeface="Arial" panose="020B0604020202020204" pitchFamily="34" charset="0"/>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We are here</a:t>
            </a:r>
            <a:endPar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9A010691-8203-43E3-8963-425C6FA6A358}"/>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411309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D53E73D-FB69-4DCB-BD46-2AF944E87597}"/>
              </a:ext>
            </a:extLst>
          </p:cNvPr>
          <p:cNvSpPr>
            <a:spLocks noGrp="1"/>
          </p:cNvSpPr>
          <p:nvPr>
            <p:ph type="title"/>
          </p:nvPr>
        </p:nvSpPr>
        <p:spPr>
          <a:xfrm>
            <a:off x="668464" y="553969"/>
            <a:ext cx="9185220" cy="738664"/>
          </a:xfrm>
        </p:spPr>
        <p:txBody>
          <a:bodyPr/>
          <a:lstStyle/>
          <a:p>
            <a:r>
              <a:rPr lang="en-US" sz="2400" dirty="0"/>
              <a:t>We now have valuable data to inform our next steps.</a:t>
            </a:r>
          </a:p>
        </p:txBody>
      </p:sp>
      <p:sp>
        <p:nvSpPr>
          <p:cNvPr id="5" name="Slide Number Placeholder 4">
            <a:extLst>
              <a:ext uri="{FF2B5EF4-FFF2-40B4-BE49-F238E27FC236}">
                <a16:creationId xmlns:a16="http://schemas.microsoft.com/office/drawing/2014/main" id="{2A9BECF5-2C8A-4D18-81BB-2E98EB2A5FC3}"/>
              </a:ext>
            </a:extLst>
          </p:cNvPr>
          <p:cNvSpPr>
            <a:spLocks noGrp="1"/>
          </p:cNvSpPr>
          <p:nvPr>
            <p:ph type="sldNum" sz="quarter" idx="12"/>
          </p:nvPr>
        </p:nvSpPr>
        <p:spPr/>
        <p:txBody>
          <a:bodyPr/>
          <a:lstStyle/>
          <a:p>
            <a:fld id="{DD7C5E4E-CFDF-4048-AADC-D61B5EC07D91}" type="slidenum">
              <a:rPr lang="en-US" smtClean="0"/>
              <a:pPr/>
              <a:t>16</a:t>
            </a:fld>
            <a:endParaRPr lang="en-US"/>
          </a:p>
        </p:txBody>
      </p:sp>
      <p:pic>
        <p:nvPicPr>
          <p:cNvPr id="17" name="Picture 16" descr="A picture containing text, clipart&#10;&#10;Description automatically generated">
            <a:extLst>
              <a:ext uri="{FF2B5EF4-FFF2-40B4-BE49-F238E27FC236}">
                <a16:creationId xmlns:a16="http://schemas.microsoft.com/office/drawing/2014/main" id="{02DC97BD-EB90-4431-A365-69E7AAF618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5338" y="2355858"/>
            <a:ext cx="2857500" cy="379909"/>
          </a:xfrm>
          <a:prstGeom prst="rect">
            <a:avLst/>
          </a:prstGeom>
        </p:spPr>
      </p:pic>
      <p:pic>
        <p:nvPicPr>
          <p:cNvPr id="21" name="Picture 20">
            <a:extLst>
              <a:ext uri="{FF2B5EF4-FFF2-40B4-BE49-F238E27FC236}">
                <a16:creationId xmlns:a16="http://schemas.microsoft.com/office/drawing/2014/main" id="{25381097-D09B-4A31-9AAB-E7B46B613E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0625" y="2038232"/>
            <a:ext cx="2493382" cy="1017707"/>
          </a:xfrm>
          <a:prstGeom prst="rect">
            <a:avLst/>
          </a:prstGeom>
        </p:spPr>
      </p:pic>
      <p:pic>
        <p:nvPicPr>
          <p:cNvPr id="22" name="Picture 21">
            <a:extLst>
              <a:ext uri="{FF2B5EF4-FFF2-40B4-BE49-F238E27FC236}">
                <a16:creationId xmlns:a16="http://schemas.microsoft.com/office/drawing/2014/main" id="{4651CD87-E25E-4844-BCD0-0E70E545EE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01526" y="3738691"/>
            <a:ext cx="2418774" cy="1606767"/>
          </a:xfrm>
          <a:prstGeom prst="rect">
            <a:avLst/>
          </a:prstGeom>
        </p:spPr>
      </p:pic>
      <p:pic>
        <p:nvPicPr>
          <p:cNvPr id="23" name="Picture 22">
            <a:extLst>
              <a:ext uri="{FF2B5EF4-FFF2-40B4-BE49-F238E27FC236}">
                <a16:creationId xmlns:a16="http://schemas.microsoft.com/office/drawing/2014/main" id="{81D67EBF-B067-468A-B2CE-4AD410F5A1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71702" y="3627028"/>
            <a:ext cx="3660184" cy="1830092"/>
          </a:xfrm>
          <a:prstGeom prst="rect">
            <a:avLst/>
          </a:prstGeom>
        </p:spPr>
      </p:pic>
      <p:pic>
        <p:nvPicPr>
          <p:cNvPr id="25" name="Picture 24">
            <a:extLst>
              <a:ext uri="{FF2B5EF4-FFF2-40B4-BE49-F238E27FC236}">
                <a16:creationId xmlns:a16="http://schemas.microsoft.com/office/drawing/2014/main" id="{6CD49601-3B50-4F37-AA0E-8ED5D6B1D8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01794" y="2197289"/>
            <a:ext cx="2560470" cy="643195"/>
          </a:xfrm>
          <a:prstGeom prst="rect">
            <a:avLst/>
          </a:prstGeom>
        </p:spPr>
      </p:pic>
      <p:sp>
        <p:nvSpPr>
          <p:cNvPr id="9" name="TextBox 8">
            <a:extLst>
              <a:ext uri="{FF2B5EF4-FFF2-40B4-BE49-F238E27FC236}">
                <a16:creationId xmlns:a16="http://schemas.microsoft.com/office/drawing/2014/main" id="{05DC0C58-B6AD-471C-BA08-21065D393B32}"/>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1134601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2DE9ED4-397F-4C6E-B33E-5F96C7062F68}"/>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7C5E4E-CFDF-4048-AADC-D61B5EC07D91}" type="slidenum">
              <a:rPr kumimoji="0" lang="en-US" sz="900" b="1" i="0" u="none" strike="noStrike" kern="1200" cap="none" spc="0" normalizeH="0" baseline="0" noProof="0" smtClean="0">
                <a:ln>
                  <a:noFill/>
                </a:ln>
                <a:solidFill>
                  <a:srgbClr val="000000"/>
                </a:solidFill>
                <a:effectLst/>
                <a:uLnTx/>
                <a:uFillTx/>
                <a:latin typeface="PW Centra No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srgbClr val="000000"/>
              </a:solidFill>
              <a:effectLst/>
              <a:uLnTx/>
              <a:uFillTx/>
              <a:latin typeface="PW Centra No2"/>
              <a:ea typeface="+mn-ea"/>
              <a:cs typeface="+mn-cs"/>
            </a:endParaRPr>
          </a:p>
        </p:txBody>
      </p:sp>
      <p:sp>
        <p:nvSpPr>
          <p:cNvPr id="7" name="Subtitle 6">
            <a:extLst>
              <a:ext uri="{FF2B5EF4-FFF2-40B4-BE49-F238E27FC236}">
                <a16:creationId xmlns:a16="http://schemas.microsoft.com/office/drawing/2014/main" id="{AE725FE4-7F48-4F66-B3D6-7C044199F8A4}"/>
              </a:ext>
            </a:extLst>
          </p:cNvPr>
          <p:cNvSpPr>
            <a:spLocks noGrp="1"/>
          </p:cNvSpPr>
          <p:nvPr>
            <p:ph type="subTitle" idx="1"/>
          </p:nvPr>
        </p:nvSpPr>
        <p:spPr>
          <a:xfrm>
            <a:off x="755594" y="616591"/>
            <a:ext cx="6229618" cy="738664"/>
          </a:xfrm>
        </p:spPr>
        <p:txBody>
          <a:bodyPr/>
          <a:lstStyle/>
          <a:p>
            <a:r>
              <a:rPr lang="en-US" sz="2400" dirty="0"/>
              <a:t>Our return-to-office guidance remain rooted in science, safety and well-being.</a:t>
            </a:r>
          </a:p>
        </p:txBody>
      </p:sp>
      <p:sp>
        <p:nvSpPr>
          <p:cNvPr id="8" name="Text Placeholder 7">
            <a:extLst>
              <a:ext uri="{FF2B5EF4-FFF2-40B4-BE49-F238E27FC236}">
                <a16:creationId xmlns:a16="http://schemas.microsoft.com/office/drawing/2014/main" id="{3539DA79-D150-4606-8D20-8768E6676883}"/>
              </a:ext>
            </a:extLst>
          </p:cNvPr>
          <p:cNvSpPr>
            <a:spLocks noGrp="1"/>
          </p:cNvSpPr>
          <p:nvPr>
            <p:ph type="body" sz="quarter" idx="27"/>
          </p:nvPr>
        </p:nvSpPr>
        <p:spPr>
          <a:xfrm>
            <a:off x="3607273" y="4043281"/>
            <a:ext cx="2481346" cy="1245790"/>
          </a:xfrm>
        </p:spPr>
        <p:txBody>
          <a:bodyPr/>
          <a:lstStyle/>
          <a:p>
            <a:pPr algn="ctr"/>
            <a:r>
              <a:rPr lang="en-US" sz="2000" dirty="0"/>
              <a:t>Transparent</a:t>
            </a:r>
          </a:p>
          <a:p>
            <a:pPr lvl="1" algn="ctr"/>
            <a:r>
              <a:rPr lang="en-US" sz="1800" dirty="0"/>
              <a:t> </a:t>
            </a:r>
            <a:r>
              <a:rPr lang="en-US" sz="1600" dirty="0"/>
              <a:t>Open and inclusive</a:t>
            </a:r>
          </a:p>
          <a:p>
            <a:pPr lvl="1" algn="ctr"/>
            <a:r>
              <a:rPr lang="en-US" sz="1600" dirty="0"/>
              <a:t>Engagement-based</a:t>
            </a:r>
          </a:p>
        </p:txBody>
      </p:sp>
      <p:sp>
        <p:nvSpPr>
          <p:cNvPr id="9" name="Text Placeholder 8">
            <a:extLst>
              <a:ext uri="{FF2B5EF4-FFF2-40B4-BE49-F238E27FC236}">
                <a16:creationId xmlns:a16="http://schemas.microsoft.com/office/drawing/2014/main" id="{F908EE1A-9E38-47A3-8CA5-548BBCF166E9}"/>
              </a:ext>
            </a:extLst>
          </p:cNvPr>
          <p:cNvSpPr>
            <a:spLocks noGrp="1"/>
          </p:cNvSpPr>
          <p:nvPr>
            <p:ph type="body" sz="quarter" idx="28"/>
          </p:nvPr>
        </p:nvSpPr>
        <p:spPr>
          <a:xfrm>
            <a:off x="6220897" y="4043281"/>
            <a:ext cx="2481346" cy="1174039"/>
          </a:xfrm>
        </p:spPr>
        <p:txBody>
          <a:bodyPr/>
          <a:lstStyle/>
          <a:p>
            <a:pPr algn="ctr"/>
            <a:r>
              <a:rPr lang="en-US" sz="2000" dirty="0"/>
              <a:t>Flexible</a:t>
            </a:r>
          </a:p>
          <a:p>
            <a:pPr lvl="1" algn="ctr"/>
            <a:r>
              <a:rPr lang="en-US" sz="1600" dirty="0"/>
              <a:t>Agile and nimble </a:t>
            </a:r>
          </a:p>
          <a:p>
            <a:pPr lvl="1" algn="ctr"/>
            <a:r>
              <a:rPr lang="en-US" sz="1600" dirty="0"/>
              <a:t>Adaptable</a:t>
            </a:r>
          </a:p>
        </p:txBody>
      </p:sp>
      <p:sp>
        <p:nvSpPr>
          <p:cNvPr id="10" name="Text Placeholder 9">
            <a:extLst>
              <a:ext uri="{FF2B5EF4-FFF2-40B4-BE49-F238E27FC236}">
                <a16:creationId xmlns:a16="http://schemas.microsoft.com/office/drawing/2014/main" id="{A624B888-D5CB-4FA0-A7EA-0E7F4D516727}"/>
              </a:ext>
            </a:extLst>
          </p:cNvPr>
          <p:cNvSpPr>
            <a:spLocks noGrp="1"/>
          </p:cNvSpPr>
          <p:nvPr>
            <p:ph type="body" sz="quarter" idx="29"/>
          </p:nvPr>
        </p:nvSpPr>
        <p:spPr>
          <a:xfrm>
            <a:off x="9049306" y="4043281"/>
            <a:ext cx="2481346" cy="1174039"/>
          </a:xfrm>
        </p:spPr>
        <p:txBody>
          <a:bodyPr/>
          <a:lstStyle/>
          <a:p>
            <a:pPr algn="ctr"/>
            <a:r>
              <a:rPr lang="en-US" sz="2000" dirty="0"/>
              <a:t>Consistent</a:t>
            </a:r>
          </a:p>
          <a:p>
            <a:pPr lvl="1" algn="ctr"/>
            <a:r>
              <a:rPr lang="en-US" sz="1600" dirty="0"/>
              <a:t> Fair and equitable</a:t>
            </a:r>
          </a:p>
          <a:p>
            <a:pPr lvl="1" algn="ctr"/>
            <a:r>
              <a:rPr lang="en-US" sz="1600" dirty="0"/>
              <a:t>Risk-managed</a:t>
            </a:r>
          </a:p>
        </p:txBody>
      </p:sp>
      <p:sp>
        <p:nvSpPr>
          <p:cNvPr id="11" name="Text Placeholder 10">
            <a:extLst>
              <a:ext uri="{FF2B5EF4-FFF2-40B4-BE49-F238E27FC236}">
                <a16:creationId xmlns:a16="http://schemas.microsoft.com/office/drawing/2014/main" id="{E83C0A1F-CFAD-46AB-A4F2-CBBF0CE290A7}"/>
              </a:ext>
            </a:extLst>
          </p:cNvPr>
          <p:cNvSpPr>
            <a:spLocks noGrp="1"/>
          </p:cNvSpPr>
          <p:nvPr>
            <p:ph type="body" sz="quarter" idx="30"/>
          </p:nvPr>
        </p:nvSpPr>
        <p:spPr>
          <a:xfrm>
            <a:off x="755593" y="4043281"/>
            <a:ext cx="2481346" cy="1174039"/>
          </a:xfrm>
        </p:spPr>
        <p:txBody>
          <a:bodyPr/>
          <a:lstStyle/>
          <a:p>
            <a:pPr algn="ctr"/>
            <a:r>
              <a:rPr lang="en-US" sz="2000" dirty="0"/>
              <a:t>Safe</a:t>
            </a:r>
          </a:p>
          <a:p>
            <a:pPr lvl="1" algn="ctr"/>
            <a:r>
              <a:rPr lang="en-US" sz="1600" dirty="0"/>
              <a:t>Health first and cautious</a:t>
            </a:r>
          </a:p>
          <a:p>
            <a:pPr lvl="1" algn="ctr"/>
            <a:r>
              <a:rPr lang="en-US" sz="1600" dirty="0"/>
              <a:t>Data-/science-driven</a:t>
            </a:r>
          </a:p>
        </p:txBody>
      </p:sp>
      <p:pic>
        <p:nvPicPr>
          <p:cNvPr id="14" name="Graphic 13">
            <a:extLst>
              <a:ext uri="{FF2B5EF4-FFF2-40B4-BE49-F238E27FC236}">
                <a16:creationId xmlns:a16="http://schemas.microsoft.com/office/drawing/2014/main" id="{50C09BE2-1AE0-414B-A3DF-3B7F750AE71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88263" y="2407940"/>
            <a:ext cx="1203431" cy="1197860"/>
          </a:xfrm>
          <a:prstGeom prst="rect">
            <a:avLst/>
          </a:prstGeom>
        </p:spPr>
      </p:pic>
      <p:pic>
        <p:nvPicPr>
          <p:cNvPr id="15" name="Graphic 14">
            <a:extLst>
              <a:ext uri="{FF2B5EF4-FFF2-40B4-BE49-F238E27FC236}">
                <a16:creationId xmlns:a16="http://schemas.microsoft.com/office/drawing/2014/main" id="{D96F2487-3339-4F08-B0DC-B646C0799C1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86180" y="2513797"/>
            <a:ext cx="1019575" cy="1092003"/>
          </a:xfrm>
          <a:prstGeom prst="rect">
            <a:avLst/>
          </a:prstGeom>
        </p:spPr>
      </p:pic>
      <p:pic>
        <p:nvPicPr>
          <p:cNvPr id="16" name="Graphic 15">
            <a:extLst>
              <a:ext uri="{FF2B5EF4-FFF2-40B4-BE49-F238E27FC236}">
                <a16:creationId xmlns:a16="http://schemas.microsoft.com/office/drawing/2014/main" id="{57688800-AFA8-4DB0-A213-7BC98DA218C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85211" y="2522153"/>
            <a:ext cx="952717" cy="1075289"/>
          </a:xfrm>
          <a:prstGeom prst="rect">
            <a:avLst/>
          </a:prstGeom>
        </p:spPr>
      </p:pic>
      <p:pic>
        <p:nvPicPr>
          <p:cNvPr id="17" name="Graphic 16">
            <a:extLst>
              <a:ext uri="{FF2B5EF4-FFF2-40B4-BE49-F238E27FC236}">
                <a16:creationId xmlns:a16="http://schemas.microsoft.com/office/drawing/2014/main" id="{4D7D7465-76A6-410B-99ED-E68C889B751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61713" y="2811022"/>
            <a:ext cx="1372466" cy="660817"/>
          </a:xfrm>
          <a:prstGeom prst="rect">
            <a:avLst/>
          </a:prstGeom>
        </p:spPr>
      </p:pic>
      <p:sp>
        <p:nvSpPr>
          <p:cNvPr id="12" name="TextBox 11">
            <a:extLst>
              <a:ext uri="{FF2B5EF4-FFF2-40B4-BE49-F238E27FC236}">
                <a16:creationId xmlns:a16="http://schemas.microsoft.com/office/drawing/2014/main" id="{DC4AE712-0883-4549-BEB2-AFAF67DFA73D}"/>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813573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7FD521-6A2F-4115-81C6-92991FB252BC}"/>
              </a:ext>
            </a:extLst>
          </p:cNvPr>
          <p:cNvSpPr>
            <a:spLocks noGrp="1"/>
          </p:cNvSpPr>
          <p:nvPr>
            <p:ph type="sldNum" sz="quarter" idx="1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7C5E4E-CFDF-4048-AADC-D61B5EC07D91}" type="slidenum">
              <a:rPr kumimoji="0" lang="en-US" sz="900" b="1" i="0" u="none" strike="noStrike" kern="1200" cap="none" spc="0" normalizeH="0" baseline="0" noProof="0" smtClean="0">
                <a:ln>
                  <a:noFill/>
                </a:ln>
                <a:solidFill>
                  <a:srgbClr val="000000"/>
                </a:solidFill>
                <a:effectLst/>
                <a:uLnTx/>
                <a:uFillTx/>
                <a:latin typeface="PW Centra No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srgbClr val="000000"/>
              </a:solidFill>
              <a:effectLst/>
              <a:uLnTx/>
              <a:uFillTx/>
              <a:latin typeface="PW Centra No2"/>
              <a:ea typeface="+mn-ea"/>
              <a:cs typeface="+mn-cs"/>
            </a:endParaRPr>
          </a:p>
        </p:txBody>
      </p:sp>
      <p:sp>
        <p:nvSpPr>
          <p:cNvPr id="4" name="Text Placeholder 3">
            <a:extLst>
              <a:ext uri="{FF2B5EF4-FFF2-40B4-BE49-F238E27FC236}">
                <a16:creationId xmlns:a16="http://schemas.microsoft.com/office/drawing/2014/main" id="{AF46F24C-F7E0-4E8A-83BB-FFA2C2A63870}"/>
              </a:ext>
            </a:extLst>
          </p:cNvPr>
          <p:cNvSpPr>
            <a:spLocks noGrp="1"/>
          </p:cNvSpPr>
          <p:nvPr>
            <p:ph type="body" sz="quarter" idx="25"/>
          </p:nvPr>
        </p:nvSpPr>
        <p:spPr>
          <a:xfrm>
            <a:off x="977348" y="2863376"/>
            <a:ext cx="10237303" cy="738664"/>
          </a:xfrm>
        </p:spPr>
        <p:txBody>
          <a:bodyPr/>
          <a:lstStyle/>
          <a:p>
            <a:r>
              <a:rPr lang="en-US" sz="4800" dirty="0"/>
              <a:t>What does the research tell us?</a:t>
            </a:r>
          </a:p>
        </p:txBody>
      </p:sp>
      <p:sp>
        <p:nvSpPr>
          <p:cNvPr id="6" name="TextBox 5">
            <a:extLst>
              <a:ext uri="{FF2B5EF4-FFF2-40B4-BE49-F238E27FC236}">
                <a16:creationId xmlns:a16="http://schemas.microsoft.com/office/drawing/2014/main" id="{2C593852-7DD1-474E-BE52-4200BC8582D8}"/>
              </a:ext>
            </a:extLst>
          </p:cNvPr>
          <p:cNvSpPr txBox="1"/>
          <p:nvPr/>
        </p:nvSpPr>
        <p:spPr>
          <a:xfrm>
            <a:off x="5547360" y="4737463"/>
            <a:ext cx="255161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PW Centra No2"/>
              <a:ea typeface="+mn-ea"/>
              <a:cs typeface="+mn-cs"/>
            </a:endParaRPr>
          </a:p>
        </p:txBody>
      </p:sp>
      <p:sp>
        <p:nvSpPr>
          <p:cNvPr id="5" name="TextBox 4">
            <a:extLst>
              <a:ext uri="{FF2B5EF4-FFF2-40B4-BE49-F238E27FC236}">
                <a16:creationId xmlns:a16="http://schemas.microsoft.com/office/drawing/2014/main" id="{D3D7925B-FA44-417C-AFBA-BE9BDDCAE263}"/>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4012188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imeline&#10;&#10;Description automatically generated with medium confidence">
            <a:extLst>
              <a:ext uri="{FF2B5EF4-FFF2-40B4-BE49-F238E27FC236}">
                <a16:creationId xmlns:a16="http://schemas.microsoft.com/office/drawing/2014/main" id="{3EF72343-B3CD-4B73-B3CA-483466FA0CAA}"/>
              </a:ext>
            </a:extLst>
          </p:cNvPr>
          <p:cNvPicPr>
            <a:picLocks noGrp="1" noChangeAspect="1"/>
          </p:cNvPicPr>
          <p:nvPr>
            <p:ph type="pic" idx="1"/>
          </p:nvPr>
        </p:nvPicPr>
        <p:blipFill rotWithShape="1">
          <a:blip r:embed="rId3">
            <a:extLst>
              <a:ext uri="{28A0092B-C50C-407E-A947-70E740481C1C}">
                <a14:useLocalDpi xmlns:a14="http://schemas.microsoft.com/office/drawing/2010/main"/>
              </a:ext>
            </a:extLst>
          </a:blip>
          <a:stretch/>
        </p:blipFill>
        <p:spPr>
          <a:xfrm>
            <a:off x="5076826" y="1528304"/>
            <a:ext cx="6657976" cy="4011431"/>
          </a:xfrm>
          <a:noFill/>
        </p:spPr>
      </p:pic>
      <p:sp>
        <p:nvSpPr>
          <p:cNvPr id="2" name="Slide Number Placeholder 1">
            <a:extLst>
              <a:ext uri="{FF2B5EF4-FFF2-40B4-BE49-F238E27FC236}">
                <a16:creationId xmlns:a16="http://schemas.microsoft.com/office/drawing/2014/main" id="{3904D7DA-EE59-44E5-831E-C85106EB4915}"/>
              </a:ext>
            </a:extLst>
          </p:cNvPr>
          <p:cNvSpPr>
            <a:spLocks noGrp="1"/>
          </p:cNvSpPr>
          <p:nvPr>
            <p:ph type="sldNum" sz="quarter" idx="12"/>
          </p:nvPr>
        </p:nvSpPr>
        <p:spPr>
          <a:xfrm>
            <a:off x="11734800" y="6410137"/>
            <a:ext cx="457200" cy="365125"/>
          </a:xfrm>
        </p:spPr>
        <p:txBody>
          <a:bodyPr anchor="ctr">
            <a:normAutofit/>
          </a:bodyPr>
          <a:lstStyle/>
          <a:p>
            <a:pPr>
              <a:spcAft>
                <a:spcPts val="600"/>
              </a:spcAft>
            </a:pPr>
            <a:fld id="{DD7C5E4E-CFDF-4048-AADC-D61B5EC07D91}" type="slidenum">
              <a:rPr lang="en-US" smtClean="0"/>
              <a:pPr>
                <a:spcAft>
                  <a:spcPts val="600"/>
                </a:spcAft>
              </a:pPr>
              <a:t>19</a:t>
            </a:fld>
            <a:endParaRPr lang="en-US"/>
          </a:p>
        </p:txBody>
      </p:sp>
      <p:sp>
        <p:nvSpPr>
          <p:cNvPr id="12" name="Title 3">
            <a:extLst>
              <a:ext uri="{FF2B5EF4-FFF2-40B4-BE49-F238E27FC236}">
                <a16:creationId xmlns:a16="http://schemas.microsoft.com/office/drawing/2014/main" id="{67BC9CEC-4A9F-456B-BF4D-8AECE589EBD9}"/>
              </a:ext>
            </a:extLst>
          </p:cNvPr>
          <p:cNvSpPr>
            <a:spLocks noGrp="1"/>
          </p:cNvSpPr>
          <p:nvPr>
            <p:ph type="body" sz="quarter" idx="25"/>
          </p:nvPr>
        </p:nvSpPr>
        <p:spPr>
          <a:xfrm>
            <a:off x="457198" y="764030"/>
            <a:ext cx="4215467" cy="2769989"/>
          </a:xfrm>
        </p:spPr>
        <p:txBody>
          <a:bodyPr wrap="square">
            <a:normAutofit/>
          </a:bodyPr>
          <a:lstStyle/>
          <a:p>
            <a:r>
              <a:rPr lang="en-US" dirty="0"/>
              <a:t>Perkins&amp;Will </a:t>
            </a:r>
            <a:br>
              <a:rPr lang="en-US" dirty="0"/>
            </a:br>
            <a:r>
              <a:rPr lang="en-US" dirty="0"/>
              <a:t>AT HOME Survey</a:t>
            </a:r>
          </a:p>
        </p:txBody>
      </p:sp>
      <p:sp>
        <p:nvSpPr>
          <p:cNvPr id="11" name="Text Placeholder 2">
            <a:extLst>
              <a:ext uri="{FF2B5EF4-FFF2-40B4-BE49-F238E27FC236}">
                <a16:creationId xmlns:a16="http://schemas.microsoft.com/office/drawing/2014/main" id="{9E6639AA-766F-4C66-B2F7-95CCE787DBA1}"/>
              </a:ext>
            </a:extLst>
          </p:cNvPr>
          <p:cNvSpPr>
            <a:spLocks noGrp="1"/>
          </p:cNvSpPr>
          <p:nvPr>
            <p:ph type="body" sz="quarter" idx="30"/>
          </p:nvPr>
        </p:nvSpPr>
        <p:spPr>
          <a:xfrm>
            <a:off x="457200" y="4880384"/>
            <a:ext cx="4114800" cy="1520416"/>
          </a:xfrm>
        </p:spPr>
        <p:txBody>
          <a:bodyPr wrap="square" anchor="b">
            <a:normAutofit/>
          </a:bodyPr>
          <a:lstStyle/>
          <a:p>
            <a:pPr marL="0" indent="0">
              <a:buNone/>
            </a:pPr>
            <a:r>
              <a:rPr lang="en-US" b="1" dirty="0"/>
              <a:t>Our Planning and Strategies team partnered with our Human Experience Lab early in the pandemic to craft a survey measuring how we were faring while working from home.</a:t>
            </a:r>
          </a:p>
        </p:txBody>
      </p:sp>
      <p:sp>
        <p:nvSpPr>
          <p:cNvPr id="6" name="TextBox 5">
            <a:extLst>
              <a:ext uri="{FF2B5EF4-FFF2-40B4-BE49-F238E27FC236}">
                <a16:creationId xmlns:a16="http://schemas.microsoft.com/office/drawing/2014/main" id="{55FA0602-6643-46F5-8F4A-C2323ACAB581}"/>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231092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8450E-64E8-459A-8A8B-82B14DF47EC3}"/>
              </a:ext>
            </a:extLst>
          </p:cNvPr>
          <p:cNvSpPr>
            <a:spLocks noGrp="1"/>
          </p:cNvSpPr>
          <p:nvPr>
            <p:ph type="title"/>
          </p:nvPr>
        </p:nvSpPr>
        <p:spPr/>
        <p:txBody>
          <a:bodyPr/>
          <a:lstStyle/>
          <a:p>
            <a:r>
              <a:rPr lang="en-US" dirty="0">
                <a:latin typeface="Arial Black" panose="020B0A04020102020204" pitchFamily="34" charset="0"/>
              </a:rPr>
              <a:t>Agenda</a:t>
            </a:r>
          </a:p>
        </p:txBody>
      </p:sp>
      <p:sp>
        <p:nvSpPr>
          <p:cNvPr id="8" name="Content Placeholder 7">
            <a:extLst>
              <a:ext uri="{FF2B5EF4-FFF2-40B4-BE49-F238E27FC236}">
                <a16:creationId xmlns:a16="http://schemas.microsoft.com/office/drawing/2014/main" id="{DB68D47F-51F3-49E4-98B8-10E248F14C1C}"/>
              </a:ext>
            </a:extLst>
          </p:cNvPr>
          <p:cNvSpPr>
            <a:spLocks noGrp="1"/>
          </p:cNvSpPr>
          <p:nvPr>
            <p:ph idx="1"/>
          </p:nvPr>
        </p:nvSpPr>
        <p:spPr>
          <a:xfrm>
            <a:off x="838199" y="1825625"/>
            <a:ext cx="11210365" cy="4351338"/>
          </a:xfrm>
        </p:spPr>
        <p:txBody>
          <a:bodyPr>
            <a:normAutofit fontScale="85000" lnSpcReduction="20000"/>
          </a:bodyPr>
          <a:lstStyle/>
          <a:p>
            <a:r>
              <a:rPr lang="en-US" dirty="0">
                <a:latin typeface="Arial" panose="020B0604020202020204" pitchFamily="34" charset="0"/>
                <a:cs typeface="Arial" panose="020B0604020202020204" pitchFamily="34" charset="0"/>
              </a:rPr>
              <a:t>Research Available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highlights and discussion areas today:</a:t>
            </a:r>
          </a:p>
          <a:p>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1:   Work From Home  – Unintended Inequities from Steelcase</a:t>
            </a:r>
          </a:p>
          <a:p>
            <a:pPr lvl="1">
              <a:spcBef>
                <a:spcPts val="0"/>
              </a:spcBef>
              <a:defRPr/>
            </a:pPr>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2:   Employee perspective on Return To Work (RTW) – From Steelcase</a:t>
            </a:r>
          </a:p>
          <a:p>
            <a:pPr lvl="1">
              <a:spcBef>
                <a:spcPts val="0"/>
              </a:spcBef>
              <a:defRPr/>
            </a:pPr>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3:   Perkins &amp; Will  - Applying the research.</a:t>
            </a:r>
          </a:p>
          <a:p>
            <a:pPr lvl="1">
              <a:spcBef>
                <a:spcPts val="0"/>
              </a:spcBef>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Breakouts to discuss the topics and then report back.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Action Steps</a:t>
            </a:r>
          </a:p>
        </p:txBody>
      </p:sp>
      <p:sp>
        <p:nvSpPr>
          <p:cNvPr id="2" name="Slide Number Placeholder 1">
            <a:extLst>
              <a:ext uri="{FF2B5EF4-FFF2-40B4-BE49-F238E27FC236}">
                <a16:creationId xmlns:a16="http://schemas.microsoft.com/office/drawing/2014/main" id="{D6F65AB1-30CC-4A8B-856A-E227FB28F9A0}"/>
              </a:ext>
            </a:extLst>
          </p:cNvPr>
          <p:cNvSpPr>
            <a:spLocks noGrp="1"/>
          </p:cNvSpPr>
          <p:nvPr>
            <p:ph type="sldNum" sz="quarter" idx="12"/>
          </p:nvPr>
        </p:nvSpPr>
        <p:spPr/>
        <p:txBody>
          <a:bodyPr/>
          <a:lstStyle/>
          <a:p>
            <a:fld id="{EC09626C-130F-45EC-A3AA-F0A533F9FCF0}" type="slidenum">
              <a:rPr lang="en-US" smtClean="0"/>
              <a:t>2</a:t>
            </a:fld>
            <a:endParaRPr lang="en-US"/>
          </a:p>
        </p:txBody>
      </p:sp>
    </p:spTree>
    <p:extLst>
      <p:ext uri="{BB962C8B-B14F-4D97-AF65-F5344CB8AC3E}">
        <p14:creationId xmlns:p14="http://schemas.microsoft.com/office/powerpoint/2010/main" val="2744277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BBC28B-177D-4016-A67C-461FE6FD3C11}"/>
              </a:ext>
            </a:extLst>
          </p:cNvPr>
          <p:cNvSpPr>
            <a:spLocks noGrp="1"/>
          </p:cNvSpPr>
          <p:nvPr>
            <p:ph type="sldNum" sz="quarter" idx="12"/>
          </p:nvPr>
        </p:nvSpPr>
        <p:spPr/>
        <p:txBody>
          <a:bodyPr/>
          <a:lstStyle/>
          <a:p>
            <a:fld id="{DD7C5E4E-CFDF-4048-AADC-D61B5EC07D91}" type="slidenum">
              <a:rPr lang="en-US" smtClean="0"/>
              <a:pPr/>
              <a:t>20</a:t>
            </a:fld>
            <a:endParaRPr lang="en-US"/>
          </a:p>
        </p:txBody>
      </p:sp>
      <p:pic>
        <p:nvPicPr>
          <p:cNvPr id="7" name="Picture 6" descr="Chart&#10;&#10;Description automatically generated">
            <a:extLst>
              <a:ext uri="{FF2B5EF4-FFF2-40B4-BE49-F238E27FC236}">
                <a16:creationId xmlns:a16="http://schemas.microsoft.com/office/drawing/2014/main" id="{CA2E34A3-50A8-4134-B6D1-D80F2B1CBC0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48" t="2966" r="11994" b="8825"/>
          <a:stretch/>
        </p:blipFill>
        <p:spPr>
          <a:xfrm>
            <a:off x="1984696" y="1256367"/>
            <a:ext cx="8222608" cy="5385494"/>
          </a:xfrm>
          <a:prstGeom prst="rect">
            <a:avLst/>
          </a:prstGeom>
        </p:spPr>
      </p:pic>
      <p:sp>
        <p:nvSpPr>
          <p:cNvPr id="8" name="Text Placeholder 3">
            <a:extLst>
              <a:ext uri="{FF2B5EF4-FFF2-40B4-BE49-F238E27FC236}">
                <a16:creationId xmlns:a16="http://schemas.microsoft.com/office/drawing/2014/main" id="{F76EADBE-76CC-477D-BABF-10CD87F3C32D}"/>
              </a:ext>
            </a:extLst>
          </p:cNvPr>
          <p:cNvSpPr>
            <a:spLocks noGrp="1"/>
          </p:cNvSpPr>
          <p:nvPr>
            <p:ph type="body" sz="quarter" idx="25"/>
          </p:nvPr>
        </p:nvSpPr>
        <p:spPr>
          <a:xfrm>
            <a:off x="418801" y="586921"/>
            <a:ext cx="7143225" cy="738664"/>
          </a:xfrm>
        </p:spPr>
        <p:txBody>
          <a:bodyPr/>
          <a:lstStyle/>
          <a:p>
            <a:r>
              <a:rPr lang="en-US" sz="2400" dirty="0">
                <a:latin typeface="+mj-lt"/>
              </a:rPr>
              <a:t>Our well-being improved, but we felt less connected to our colleagues. </a:t>
            </a:r>
          </a:p>
        </p:txBody>
      </p:sp>
      <p:sp>
        <p:nvSpPr>
          <p:cNvPr id="5" name="TextBox 4">
            <a:extLst>
              <a:ext uri="{FF2B5EF4-FFF2-40B4-BE49-F238E27FC236}">
                <a16:creationId xmlns:a16="http://schemas.microsoft.com/office/drawing/2014/main" id="{C7C7F0FD-2267-4E58-B4BB-FD4D921E596E}"/>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140026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0E3C4-9974-48E1-82D4-7D4C70E8DB4B}"/>
              </a:ext>
            </a:extLst>
          </p:cNvPr>
          <p:cNvSpPr>
            <a:spLocks noGrp="1"/>
          </p:cNvSpPr>
          <p:nvPr>
            <p:ph type="sldNum" sz="quarter" idx="12"/>
          </p:nvPr>
        </p:nvSpPr>
        <p:spPr>
          <a:xfrm>
            <a:off x="11734800" y="6410137"/>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C5E4E-CFDF-4048-AADC-D61B5EC07D91}" type="slidenum">
              <a:rPr lang="en-US" smtClean="0"/>
              <a:pPr/>
              <a:t>21</a:t>
            </a:fld>
            <a:endParaRPr lang="en-US" dirty="0"/>
          </a:p>
        </p:txBody>
      </p:sp>
      <p:pic>
        <p:nvPicPr>
          <p:cNvPr id="12" name="Picture 11">
            <a:extLst>
              <a:ext uri="{FF2B5EF4-FFF2-40B4-BE49-F238E27FC236}">
                <a16:creationId xmlns:a16="http://schemas.microsoft.com/office/drawing/2014/main" id="{2489DC46-FE0B-43CF-81DE-F3C86B4B97E5}"/>
              </a:ext>
            </a:extLst>
          </p:cNvPr>
          <p:cNvPicPr>
            <a:picLocks noChangeAspect="1"/>
          </p:cNvPicPr>
          <p:nvPr/>
        </p:nvPicPr>
        <p:blipFill>
          <a:blip r:embed="rId3"/>
          <a:stretch>
            <a:fillRect/>
          </a:stretch>
        </p:blipFill>
        <p:spPr>
          <a:xfrm>
            <a:off x="567946" y="2171565"/>
            <a:ext cx="5345223" cy="2754901"/>
          </a:xfrm>
          <a:prstGeom prst="rect">
            <a:avLst/>
          </a:prstGeom>
        </p:spPr>
      </p:pic>
      <p:sp>
        <p:nvSpPr>
          <p:cNvPr id="5" name="Subtitle 3">
            <a:extLst>
              <a:ext uri="{FF2B5EF4-FFF2-40B4-BE49-F238E27FC236}">
                <a16:creationId xmlns:a16="http://schemas.microsoft.com/office/drawing/2014/main" id="{526A8A19-9FB6-4548-8E32-78C547397260}"/>
              </a:ext>
            </a:extLst>
          </p:cNvPr>
          <p:cNvSpPr txBox="1">
            <a:spLocks/>
          </p:cNvSpPr>
          <p:nvPr/>
        </p:nvSpPr>
        <p:spPr>
          <a:xfrm>
            <a:off x="776291" y="4926466"/>
            <a:ext cx="4928532" cy="307777"/>
          </a:xfrm>
          <a:prstGeom prst="rect">
            <a:avLst/>
          </a:prstGeom>
        </p:spPr>
        <p:txBody>
          <a:bodyPr vert="horz" wrap="square" lIns="0" tIns="0" rIns="0" bIns="0" rtlCol="0" anchor="t">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1pPr>
            <a:lvl2pPr marL="457200" indent="0" algn="ctr" defTabSz="914400" rtl="0" eaLnBrk="1" latinLnBrk="0" hangingPunct="1">
              <a:lnSpc>
                <a:spcPct val="11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b="0" i="1" dirty="0"/>
              <a:t>Source: Implications of COVID-19 on the Workplace, Colliers International, September 2020</a:t>
            </a:r>
          </a:p>
        </p:txBody>
      </p:sp>
      <p:sp>
        <p:nvSpPr>
          <p:cNvPr id="6" name="Text Placeholder 3">
            <a:extLst>
              <a:ext uri="{FF2B5EF4-FFF2-40B4-BE49-F238E27FC236}">
                <a16:creationId xmlns:a16="http://schemas.microsoft.com/office/drawing/2014/main" id="{55BADEDF-297E-44D9-AA4B-06E3AE96F870}"/>
              </a:ext>
            </a:extLst>
          </p:cNvPr>
          <p:cNvSpPr txBox="1">
            <a:spLocks/>
          </p:cNvSpPr>
          <p:nvPr/>
        </p:nvSpPr>
        <p:spPr>
          <a:xfrm>
            <a:off x="356532" y="491755"/>
            <a:ext cx="7586465" cy="738664"/>
          </a:xfrm>
          <a:prstGeom prst="rect">
            <a:avLst/>
          </a:prstGeom>
        </p:spPr>
        <p:txBody>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j-lt"/>
              </a:rPr>
              <a:t>Certain tasks are well-suited to the home office, but home working experiences vary.</a:t>
            </a:r>
          </a:p>
        </p:txBody>
      </p:sp>
      <p:pic>
        <p:nvPicPr>
          <p:cNvPr id="4" name="Picture 3" descr="A picture containing chart&#10;&#10;Description automatically generated">
            <a:extLst>
              <a:ext uri="{FF2B5EF4-FFF2-40B4-BE49-F238E27FC236}">
                <a16:creationId xmlns:a16="http://schemas.microsoft.com/office/drawing/2014/main" id="{32DC87B7-20E8-45EB-A013-DF54B5F639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7179" y="1538196"/>
            <a:ext cx="5023922" cy="3781607"/>
          </a:xfrm>
          <a:prstGeom prst="rect">
            <a:avLst/>
          </a:prstGeom>
        </p:spPr>
      </p:pic>
      <p:sp>
        <p:nvSpPr>
          <p:cNvPr id="9" name="Subtitle 3">
            <a:extLst>
              <a:ext uri="{FF2B5EF4-FFF2-40B4-BE49-F238E27FC236}">
                <a16:creationId xmlns:a16="http://schemas.microsoft.com/office/drawing/2014/main" id="{201271B1-491B-42C2-BA39-61C66ACC5D83}"/>
              </a:ext>
            </a:extLst>
          </p:cNvPr>
          <p:cNvSpPr txBox="1">
            <a:spLocks/>
          </p:cNvSpPr>
          <p:nvPr/>
        </p:nvSpPr>
        <p:spPr>
          <a:xfrm>
            <a:off x="6487179" y="5395519"/>
            <a:ext cx="4928532" cy="153888"/>
          </a:xfrm>
          <a:prstGeom prst="rect">
            <a:avLst/>
          </a:prstGeom>
        </p:spPr>
        <p:txBody>
          <a:bodyPr vert="horz" wrap="square" lIns="0" tIns="0" rIns="0" bIns="0" rtlCol="0" anchor="t">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1pPr>
            <a:lvl2pPr marL="457200" indent="0" algn="ctr" defTabSz="914400" rtl="0" eaLnBrk="1" latinLnBrk="0" hangingPunct="1">
              <a:lnSpc>
                <a:spcPct val="11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b="0" i="1" dirty="0"/>
              <a:t>Source: Workplace Ecosystems, Cushman &amp; Wakefield and CoreNet, April 2021</a:t>
            </a:r>
          </a:p>
        </p:txBody>
      </p:sp>
      <p:sp>
        <p:nvSpPr>
          <p:cNvPr id="8" name="TextBox 7">
            <a:extLst>
              <a:ext uri="{FF2B5EF4-FFF2-40B4-BE49-F238E27FC236}">
                <a16:creationId xmlns:a16="http://schemas.microsoft.com/office/drawing/2014/main" id="{7EA798F6-E49B-4B5B-9435-535383B75898}"/>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138733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0E3C4-9974-48E1-82D4-7D4C70E8DB4B}"/>
              </a:ext>
            </a:extLst>
          </p:cNvPr>
          <p:cNvSpPr>
            <a:spLocks noGrp="1"/>
          </p:cNvSpPr>
          <p:nvPr>
            <p:ph type="sldNum" sz="quarter" idx="12"/>
          </p:nvPr>
        </p:nvSpPr>
        <p:spPr>
          <a:xfrm>
            <a:off x="11734800" y="6410137"/>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C5E4E-CFDF-4048-AADC-D61B5EC07D91}" type="slidenum">
              <a:rPr lang="en-US" smtClean="0"/>
              <a:pPr/>
              <a:t>22</a:t>
            </a:fld>
            <a:endParaRPr lang="en-US" dirty="0"/>
          </a:p>
        </p:txBody>
      </p:sp>
      <p:sp>
        <p:nvSpPr>
          <p:cNvPr id="7" name="Text Placeholder 2">
            <a:extLst>
              <a:ext uri="{FF2B5EF4-FFF2-40B4-BE49-F238E27FC236}">
                <a16:creationId xmlns:a16="http://schemas.microsoft.com/office/drawing/2014/main" id="{D679C62B-AF1B-4E0B-8717-EE12928E4A44}"/>
              </a:ext>
            </a:extLst>
          </p:cNvPr>
          <p:cNvSpPr txBox="1">
            <a:spLocks/>
          </p:cNvSpPr>
          <p:nvPr/>
        </p:nvSpPr>
        <p:spPr>
          <a:xfrm>
            <a:off x="2117678" y="3429000"/>
            <a:ext cx="7956644" cy="153888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500" dirty="0"/>
              <a:t>of employees want to continue working from home one day a week or more</a:t>
            </a:r>
          </a:p>
          <a:p>
            <a:endParaRPr lang="en-US" sz="3600" dirty="0"/>
          </a:p>
        </p:txBody>
      </p:sp>
      <p:sp>
        <p:nvSpPr>
          <p:cNvPr id="8" name="Text Placeholder 2">
            <a:extLst>
              <a:ext uri="{FF2B5EF4-FFF2-40B4-BE49-F238E27FC236}">
                <a16:creationId xmlns:a16="http://schemas.microsoft.com/office/drawing/2014/main" id="{B1A52CA2-75A5-4480-9735-EEAED57DE071}"/>
              </a:ext>
            </a:extLst>
          </p:cNvPr>
          <p:cNvSpPr txBox="1">
            <a:spLocks/>
          </p:cNvSpPr>
          <p:nvPr/>
        </p:nvSpPr>
        <p:spPr>
          <a:xfrm>
            <a:off x="4547081" y="2102831"/>
            <a:ext cx="3476580" cy="1231106"/>
          </a:xfrm>
          <a:prstGeom prst="rect">
            <a:avLst/>
          </a:prstGeom>
        </p:spPr>
        <p:txBody>
          <a:bodyPr vert="horz" wrap="square" lIns="0" tIns="0" rIns="0" bIns="0" rtlCol="0" anchor="t" anchorCtr="1">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4800" b="1" kern="1200" baseline="0">
                <a:solidFill>
                  <a:schemeClr val="tx1"/>
                </a:solidFill>
                <a:latin typeface="+mj-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0" dirty="0">
                <a:solidFill>
                  <a:schemeClr val="tx2">
                    <a:lumMod val="50000"/>
                  </a:schemeClr>
                </a:solidFill>
              </a:rPr>
              <a:t>83%</a:t>
            </a:r>
          </a:p>
        </p:txBody>
      </p:sp>
      <p:sp>
        <p:nvSpPr>
          <p:cNvPr id="13" name="Subtitle 3">
            <a:extLst>
              <a:ext uri="{FF2B5EF4-FFF2-40B4-BE49-F238E27FC236}">
                <a16:creationId xmlns:a16="http://schemas.microsoft.com/office/drawing/2014/main" id="{7B895F78-2562-4BC0-9FB6-3B1B7FF55621}"/>
              </a:ext>
            </a:extLst>
          </p:cNvPr>
          <p:cNvSpPr txBox="1">
            <a:spLocks/>
          </p:cNvSpPr>
          <p:nvPr/>
        </p:nvSpPr>
        <p:spPr>
          <a:xfrm>
            <a:off x="8155121" y="6210045"/>
            <a:ext cx="3579679" cy="307777"/>
          </a:xfrm>
          <a:prstGeom prst="rect">
            <a:avLst/>
          </a:prstGeom>
        </p:spPr>
        <p:txBody>
          <a:bodyPr vert="horz" wrap="square" lIns="0" tIns="0" rIns="0" bIns="0" rtlCol="0" anchor="t">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1pPr>
            <a:lvl2pPr marL="457200" indent="0" algn="ctr" defTabSz="914400" rtl="0" eaLnBrk="1" latinLnBrk="0" hangingPunct="1">
              <a:lnSpc>
                <a:spcPct val="11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b="0" i="1" dirty="0"/>
              <a:t>Source: Implications of COVID-19 on the Workplace, Colliers International, September 2020</a:t>
            </a:r>
          </a:p>
        </p:txBody>
      </p:sp>
      <p:sp>
        <p:nvSpPr>
          <p:cNvPr id="6" name="Text Placeholder 3">
            <a:extLst>
              <a:ext uri="{FF2B5EF4-FFF2-40B4-BE49-F238E27FC236}">
                <a16:creationId xmlns:a16="http://schemas.microsoft.com/office/drawing/2014/main" id="{3990891E-D0DA-4256-BA81-688BD1E78FEA}"/>
              </a:ext>
            </a:extLst>
          </p:cNvPr>
          <p:cNvSpPr txBox="1">
            <a:spLocks/>
          </p:cNvSpPr>
          <p:nvPr/>
        </p:nvSpPr>
        <p:spPr>
          <a:xfrm>
            <a:off x="356532" y="491337"/>
            <a:ext cx="8814764" cy="738664"/>
          </a:xfrm>
          <a:prstGeom prst="rect">
            <a:avLst/>
          </a:prstGeom>
        </p:spPr>
        <p:txBody>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j-lt"/>
              </a:rPr>
              <a:t>Employees want flexibility, which pre-dates COVID-19</a:t>
            </a:r>
          </a:p>
        </p:txBody>
      </p:sp>
      <p:sp>
        <p:nvSpPr>
          <p:cNvPr id="9" name="TextBox 8">
            <a:extLst>
              <a:ext uri="{FF2B5EF4-FFF2-40B4-BE49-F238E27FC236}">
                <a16:creationId xmlns:a16="http://schemas.microsoft.com/office/drawing/2014/main" id="{4A8C48DC-4D9D-4AFF-A532-CA3701164326}"/>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277034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70E3C4-9974-48E1-82D4-7D4C70E8DB4B}"/>
              </a:ext>
            </a:extLst>
          </p:cNvPr>
          <p:cNvSpPr>
            <a:spLocks noGrp="1"/>
          </p:cNvSpPr>
          <p:nvPr>
            <p:ph type="sldNum" sz="quarter" idx="12"/>
          </p:nvPr>
        </p:nvSpPr>
        <p:spPr>
          <a:xfrm>
            <a:off x="11734800" y="6410137"/>
            <a:ext cx="457200" cy="365125"/>
          </a:xfrm>
          <a:prstGeom prst="rect">
            <a:avLst/>
          </a:prstGeom>
        </p:spPr>
        <p:txBody>
          <a:bodyPr vert="horz" lIns="91440" tIns="45720" rIns="91440" bIns="45720" rtlCol="0" anchor="ctr"/>
          <a:lstStyle>
            <a:defPPr>
              <a:defRPr lang="en-US"/>
            </a:defPPr>
            <a:lvl1pPr marL="0" algn="ct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7C5E4E-CFDF-4048-AADC-D61B5EC07D91}" type="slidenum">
              <a:rPr lang="en-US" smtClean="0"/>
              <a:pPr/>
              <a:t>23</a:t>
            </a:fld>
            <a:endParaRPr lang="en-US" dirty="0"/>
          </a:p>
        </p:txBody>
      </p:sp>
      <p:sp>
        <p:nvSpPr>
          <p:cNvPr id="6" name="Text Placeholder 3">
            <a:extLst>
              <a:ext uri="{FF2B5EF4-FFF2-40B4-BE49-F238E27FC236}">
                <a16:creationId xmlns:a16="http://schemas.microsoft.com/office/drawing/2014/main" id="{3990891E-D0DA-4256-BA81-688BD1E78FEA}"/>
              </a:ext>
            </a:extLst>
          </p:cNvPr>
          <p:cNvSpPr txBox="1">
            <a:spLocks/>
          </p:cNvSpPr>
          <p:nvPr/>
        </p:nvSpPr>
        <p:spPr>
          <a:xfrm>
            <a:off x="356530" y="481532"/>
            <a:ext cx="8814764" cy="738664"/>
          </a:xfrm>
          <a:prstGeom prst="rect">
            <a:avLst/>
          </a:prstGeom>
        </p:spPr>
        <p:txBody>
          <a:bodyPr/>
          <a:lstStyle>
            <a:lvl1pPr marL="230188" indent="-230188" algn="l" defTabSz="914400" rtl="0" eaLnBrk="1" latinLnBrk="0" hangingPunct="1">
              <a:lnSpc>
                <a:spcPct val="110000"/>
              </a:lnSpc>
              <a:spcBef>
                <a:spcPts val="1800"/>
              </a:spcBef>
              <a:spcAft>
                <a:spcPts val="300"/>
              </a:spcAft>
              <a:buFont typeface="Arial" panose="020B0604020202020204" pitchFamily="34" charset="0"/>
              <a:buChar char="•"/>
              <a:defRPr sz="2400" kern="1200">
                <a:solidFill>
                  <a:schemeClr val="tx1"/>
                </a:solidFill>
                <a:latin typeface="+mn-lt"/>
                <a:ea typeface="+mn-ea"/>
                <a:cs typeface="+mn-cs"/>
              </a:defRPr>
            </a:lvl1pPr>
            <a:lvl2pPr marL="1257300" indent="-230188" algn="l" defTabSz="914400" rtl="0" eaLnBrk="1" latinLnBrk="0" hangingPunct="1">
              <a:lnSpc>
                <a:spcPct val="110000"/>
              </a:lnSpc>
              <a:spcBef>
                <a:spcPts val="300"/>
              </a:spcBef>
              <a:spcAft>
                <a:spcPts val="300"/>
              </a:spcAft>
              <a:buFont typeface="Arial" panose="020B0604020202020204" pitchFamily="34" charset="0"/>
              <a:buChar char="‒"/>
              <a:defRPr sz="2000" kern="1200">
                <a:solidFill>
                  <a:schemeClr val="tx1"/>
                </a:solidFill>
                <a:latin typeface="+mn-lt"/>
                <a:ea typeface="+mn-ea"/>
                <a:cs typeface="+mn-cs"/>
              </a:defRPr>
            </a:lvl2pPr>
            <a:lvl3pPr marL="2171700" indent="-227013" algn="l" defTabSz="914400" rtl="0" eaLnBrk="1" latinLnBrk="0" hangingPunct="1">
              <a:lnSpc>
                <a:spcPct val="110000"/>
              </a:lnSpc>
              <a:spcBef>
                <a:spcPts val="300"/>
              </a:spcBef>
              <a:spcAft>
                <a:spcPts val="300"/>
              </a:spcAft>
              <a:buFont typeface="PW Centra No2" pitchFamily="2" charset="0"/>
              <a:buChar char="›"/>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mj-lt"/>
              </a:rPr>
              <a:t>Employees want flexibility, which pre-dates COVID-19</a:t>
            </a:r>
          </a:p>
        </p:txBody>
      </p:sp>
      <p:sp>
        <p:nvSpPr>
          <p:cNvPr id="9" name="Text Placeholder 2">
            <a:extLst>
              <a:ext uri="{FF2B5EF4-FFF2-40B4-BE49-F238E27FC236}">
                <a16:creationId xmlns:a16="http://schemas.microsoft.com/office/drawing/2014/main" id="{EA43F6A7-62C9-4DCF-8A38-A286377C7622}"/>
              </a:ext>
            </a:extLst>
          </p:cNvPr>
          <p:cNvSpPr txBox="1">
            <a:spLocks/>
          </p:cNvSpPr>
          <p:nvPr/>
        </p:nvSpPr>
        <p:spPr>
          <a:xfrm>
            <a:off x="743372" y="3310054"/>
            <a:ext cx="3981940" cy="93259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Agree that their home environment enables them to be productive </a:t>
            </a:r>
          </a:p>
          <a:p>
            <a:endParaRPr lang="en-US" sz="3600" dirty="0"/>
          </a:p>
        </p:txBody>
      </p:sp>
      <p:sp>
        <p:nvSpPr>
          <p:cNvPr id="10" name="Text Placeholder 2">
            <a:extLst>
              <a:ext uri="{FF2B5EF4-FFF2-40B4-BE49-F238E27FC236}">
                <a16:creationId xmlns:a16="http://schemas.microsoft.com/office/drawing/2014/main" id="{9511E48D-C6CB-4EDB-B1B0-9F06FEF2915D}"/>
              </a:ext>
            </a:extLst>
          </p:cNvPr>
          <p:cNvSpPr txBox="1">
            <a:spLocks/>
          </p:cNvSpPr>
          <p:nvPr/>
        </p:nvSpPr>
        <p:spPr>
          <a:xfrm>
            <a:off x="1114431" y="2375377"/>
            <a:ext cx="3248483" cy="923330"/>
          </a:xfrm>
          <a:prstGeom prst="rect">
            <a:avLst/>
          </a:prstGeom>
        </p:spPr>
        <p:txBody>
          <a:bodyPr vert="horz" wrap="square" lIns="0" tIns="0" rIns="0" bIns="0" rtlCol="0" anchor="t" anchorCtr="1">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4800" b="1" kern="1200" baseline="0">
                <a:solidFill>
                  <a:schemeClr val="tx1"/>
                </a:solidFill>
                <a:latin typeface="+mj-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dirty="0">
                <a:solidFill>
                  <a:schemeClr val="tx2">
                    <a:lumMod val="50000"/>
                  </a:schemeClr>
                </a:solidFill>
              </a:rPr>
              <a:t>83%</a:t>
            </a:r>
          </a:p>
        </p:txBody>
      </p:sp>
      <p:pic>
        <p:nvPicPr>
          <p:cNvPr id="11" name="Graphic 10">
            <a:extLst>
              <a:ext uri="{FF2B5EF4-FFF2-40B4-BE49-F238E27FC236}">
                <a16:creationId xmlns:a16="http://schemas.microsoft.com/office/drawing/2014/main" id="{2214CFFC-860A-4DE7-B2F2-512E7925E0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87709" y="2792539"/>
            <a:ext cx="1910715" cy="983812"/>
          </a:xfrm>
          <a:prstGeom prst="rect">
            <a:avLst/>
          </a:prstGeom>
        </p:spPr>
      </p:pic>
      <p:sp>
        <p:nvSpPr>
          <p:cNvPr id="12" name="TextBox 11">
            <a:extLst>
              <a:ext uri="{FF2B5EF4-FFF2-40B4-BE49-F238E27FC236}">
                <a16:creationId xmlns:a16="http://schemas.microsoft.com/office/drawing/2014/main" id="{F1ABD29F-A489-4723-BE1F-13456FF3AC0F}"/>
              </a:ext>
            </a:extLst>
          </p:cNvPr>
          <p:cNvSpPr txBox="1"/>
          <p:nvPr/>
        </p:nvSpPr>
        <p:spPr>
          <a:xfrm>
            <a:off x="7365152" y="3436182"/>
            <a:ext cx="3612285" cy="738664"/>
          </a:xfrm>
          <a:prstGeom prst="rect">
            <a:avLst/>
          </a:prstGeom>
          <a:noFill/>
        </p:spPr>
        <p:txBody>
          <a:bodyPr wrap="square" lIns="0" tIns="0" rIns="0" bIns="0" rtlCol="0">
            <a:spAutoFit/>
          </a:bodyPr>
          <a:lstStyle/>
          <a:p>
            <a:pPr algn="ctr"/>
            <a:r>
              <a:rPr lang="en-US" sz="2400" dirty="0"/>
              <a:t>Feel that way about their office</a:t>
            </a:r>
          </a:p>
        </p:txBody>
      </p:sp>
      <p:sp>
        <p:nvSpPr>
          <p:cNvPr id="14" name="Text Placeholder 2">
            <a:extLst>
              <a:ext uri="{FF2B5EF4-FFF2-40B4-BE49-F238E27FC236}">
                <a16:creationId xmlns:a16="http://schemas.microsoft.com/office/drawing/2014/main" id="{8EC3C21A-FB9A-45CB-A1FB-8D7E13329190}"/>
              </a:ext>
            </a:extLst>
          </p:cNvPr>
          <p:cNvSpPr txBox="1">
            <a:spLocks/>
          </p:cNvSpPr>
          <p:nvPr/>
        </p:nvSpPr>
        <p:spPr>
          <a:xfrm>
            <a:off x="7547054" y="2375377"/>
            <a:ext cx="3248483" cy="923330"/>
          </a:xfrm>
          <a:prstGeom prst="rect">
            <a:avLst/>
          </a:prstGeom>
        </p:spPr>
        <p:txBody>
          <a:bodyPr vert="horz" wrap="square" lIns="0" tIns="0" rIns="0" bIns="0" rtlCol="0" anchor="t" anchorCtr="1">
            <a:spAutoFit/>
          </a:bodyPr>
          <a:lstStyle>
            <a:lvl1pPr marL="0" indent="0" algn="ctr" defTabSz="914400" rtl="0" eaLnBrk="1" latinLnBrk="0" hangingPunct="1">
              <a:lnSpc>
                <a:spcPct val="100000"/>
              </a:lnSpc>
              <a:spcBef>
                <a:spcPts val="0"/>
              </a:spcBef>
              <a:spcAft>
                <a:spcPts val="1200"/>
              </a:spcAft>
              <a:buFont typeface="Segoe UI" panose="020B0502040204020203" pitchFamily="34" charset="0"/>
              <a:buNone/>
              <a:defRPr sz="4800" b="1" kern="1200" baseline="0">
                <a:solidFill>
                  <a:schemeClr val="tx1"/>
                </a:solidFill>
                <a:latin typeface="+mj-lt"/>
                <a:ea typeface="+mn-ea"/>
                <a:cs typeface="+mn-cs"/>
              </a:defRPr>
            </a:lvl1pPr>
            <a:lvl2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2pPr>
            <a:lvl3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3pPr>
            <a:lvl4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4pPr>
            <a:lvl5pPr marL="0" indent="0" algn="l" defTabSz="914400" rtl="0" eaLnBrk="1" latinLnBrk="0" hangingPunct="1">
              <a:lnSpc>
                <a:spcPct val="110000"/>
              </a:lnSpc>
              <a:spcBef>
                <a:spcPts val="300"/>
              </a:spcBef>
              <a:spcAft>
                <a:spcPts val="300"/>
              </a:spcAft>
              <a:buFont typeface="Segoe UI" panose="020B0502040204020203"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6000" dirty="0">
                <a:solidFill>
                  <a:schemeClr val="tx2">
                    <a:lumMod val="50000"/>
                  </a:schemeClr>
                </a:solidFill>
              </a:rPr>
              <a:t>63%</a:t>
            </a:r>
          </a:p>
        </p:txBody>
      </p:sp>
      <p:sp>
        <p:nvSpPr>
          <p:cNvPr id="15" name="Subtitle 3">
            <a:extLst>
              <a:ext uri="{FF2B5EF4-FFF2-40B4-BE49-F238E27FC236}">
                <a16:creationId xmlns:a16="http://schemas.microsoft.com/office/drawing/2014/main" id="{D533CDEB-642E-44E7-81EE-1B56640EDBD5}"/>
              </a:ext>
            </a:extLst>
          </p:cNvPr>
          <p:cNvSpPr txBox="1">
            <a:spLocks/>
          </p:cNvSpPr>
          <p:nvPr/>
        </p:nvSpPr>
        <p:spPr>
          <a:xfrm>
            <a:off x="7896196" y="6207236"/>
            <a:ext cx="3732852" cy="492443"/>
          </a:xfrm>
          <a:prstGeom prst="rect">
            <a:avLst/>
          </a:prstGeom>
        </p:spPr>
        <p:txBody>
          <a:bodyPr vert="horz" wrap="square" lIns="0" tIns="0" rIns="0" bIns="0" rtlCol="0" anchor="t">
            <a:sp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1600" b="1" kern="1200" baseline="0">
                <a:solidFill>
                  <a:schemeClr val="tx1"/>
                </a:solidFill>
                <a:latin typeface="+mn-lt"/>
                <a:ea typeface="+mn-ea"/>
                <a:cs typeface="+mn-cs"/>
              </a:defRPr>
            </a:lvl1pPr>
            <a:lvl2pPr marL="457200" indent="0" algn="ctr" defTabSz="914400" rtl="0" eaLnBrk="1" latinLnBrk="0" hangingPunct="1">
              <a:lnSpc>
                <a:spcPct val="110000"/>
              </a:lnSpc>
              <a:spcBef>
                <a:spcPts val="300"/>
              </a:spcBef>
              <a:spcAft>
                <a:spcPts val="300"/>
              </a:spcAft>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300"/>
              </a:spcBef>
              <a:spcAft>
                <a:spcPts val="30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000" b="0" i="1" dirty="0"/>
              <a:t>Source: The Impact of Home Working on Employee Experience, </a:t>
            </a:r>
            <a:r>
              <a:rPr lang="en-US" sz="1000" b="0" i="1" dirty="0" err="1"/>
              <a:t>Leesman</a:t>
            </a:r>
            <a:r>
              <a:rPr lang="en-US" sz="1000" b="0" i="1" dirty="0"/>
              <a:t> Index, September 2020 (Global Statistic)</a:t>
            </a:r>
          </a:p>
          <a:p>
            <a:pPr algn="l"/>
            <a:endParaRPr lang="en-US" sz="1200" b="0" i="1" dirty="0"/>
          </a:p>
        </p:txBody>
      </p:sp>
      <p:sp>
        <p:nvSpPr>
          <p:cNvPr id="13" name="TextBox 12">
            <a:extLst>
              <a:ext uri="{FF2B5EF4-FFF2-40B4-BE49-F238E27FC236}">
                <a16:creationId xmlns:a16="http://schemas.microsoft.com/office/drawing/2014/main" id="{38290912-DF8C-4F37-875A-D3EFBF516019}"/>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3861895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124BE0C-3B95-4260-AE0B-036B94EA0EAE}"/>
              </a:ext>
            </a:extLst>
          </p:cNvPr>
          <p:cNvSpPr/>
          <p:nvPr/>
        </p:nvSpPr>
        <p:spPr>
          <a:xfrm>
            <a:off x="7967448" y="5211410"/>
            <a:ext cx="703390" cy="544115"/>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W Centra No2"/>
              <a:ea typeface="+mn-ea"/>
              <a:cs typeface="+mn-cs"/>
            </a:endParaRPr>
          </a:p>
        </p:txBody>
      </p:sp>
      <p:sp>
        <p:nvSpPr>
          <p:cNvPr id="19" name="Rectangle 18">
            <a:extLst>
              <a:ext uri="{FF2B5EF4-FFF2-40B4-BE49-F238E27FC236}">
                <a16:creationId xmlns:a16="http://schemas.microsoft.com/office/drawing/2014/main" id="{932EF969-5486-444F-9999-EAB01D7D6BD8}"/>
              </a:ext>
            </a:extLst>
          </p:cNvPr>
          <p:cNvSpPr/>
          <p:nvPr/>
        </p:nvSpPr>
        <p:spPr>
          <a:xfrm>
            <a:off x="8351482" y="3756278"/>
            <a:ext cx="703390" cy="605881"/>
          </a:xfrm>
          <a:prstGeom prst="rect">
            <a:avLst/>
          </a:prstGeom>
          <a:solidFill>
            <a:srgbClr val="C6D6E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W Centra No2"/>
              <a:ea typeface="+mn-ea"/>
              <a:cs typeface="+mn-cs"/>
            </a:endParaRPr>
          </a:p>
        </p:txBody>
      </p:sp>
      <p:sp>
        <p:nvSpPr>
          <p:cNvPr id="17" name="Rectangle 16">
            <a:extLst>
              <a:ext uri="{FF2B5EF4-FFF2-40B4-BE49-F238E27FC236}">
                <a16:creationId xmlns:a16="http://schemas.microsoft.com/office/drawing/2014/main" id="{DBFEB483-F451-448F-AE89-F93843D4D394}"/>
              </a:ext>
            </a:extLst>
          </p:cNvPr>
          <p:cNvSpPr/>
          <p:nvPr/>
        </p:nvSpPr>
        <p:spPr>
          <a:xfrm>
            <a:off x="3084138" y="2013561"/>
            <a:ext cx="703390" cy="587878"/>
          </a:xfrm>
          <a:prstGeom prst="rect">
            <a:avLst/>
          </a:prstGeom>
          <a:solidFill>
            <a:srgbClr val="BDE9C9"/>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W Centra No2"/>
              <a:ea typeface="+mn-ea"/>
              <a:cs typeface="+mn-cs"/>
            </a:endParaRPr>
          </a:p>
        </p:txBody>
      </p:sp>
      <p:sp>
        <p:nvSpPr>
          <p:cNvPr id="2" name="Rectangle 1">
            <a:extLst>
              <a:ext uri="{FF2B5EF4-FFF2-40B4-BE49-F238E27FC236}">
                <a16:creationId xmlns:a16="http://schemas.microsoft.com/office/drawing/2014/main" id="{3B2816B3-7B2C-4393-93E0-137D5F0E898E}"/>
              </a:ext>
            </a:extLst>
          </p:cNvPr>
          <p:cNvSpPr/>
          <p:nvPr/>
        </p:nvSpPr>
        <p:spPr>
          <a:xfrm>
            <a:off x="409075" y="5501960"/>
            <a:ext cx="703390" cy="54416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W Centra No2"/>
              <a:ea typeface="+mn-ea"/>
              <a:cs typeface="+mn-cs"/>
            </a:endParaRPr>
          </a:p>
        </p:txBody>
      </p:sp>
      <p:pic>
        <p:nvPicPr>
          <p:cNvPr id="7" name="Picture Placeholder 6">
            <a:extLst>
              <a:ext uri="{FF2B5EF4-FFF2-40B4-BE49-F238E27FC236}">
                <a16:creationId xmlns:a16="http://schemas.microsoft.com/office/drawing/2014/main" id="{02B5D5E7-9002-4160-B7B4-1F33B10A59D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7076661" y="-31897"/>
            <a:ext cx="5115338" cy="3585551"/>
          </a:xfrm>
          <a:prstGeom prst="rect">
            <a:avLst/>
          </a:prstGeom>
        </p:spPr>
      </p:pic>
      <p:sp>
        <p:nvSpPr>
          <p:cNvPr id="4" name="Text Placeholder 3">
            <a:extLst>
              <a:ext uri="{FF2B5EF4-FFF2-40B4-BE49-F238E27FC236}">
                <a16:creationId xmlns:a16="http://schemas.microsoft.com/office/drawing/2014/main" id="{7D79C20E-AE33-4D4D-BD39-B5AE284E76FB}"/>
              </a:ext>
            </a:extLst>
          </p:cNvPr>
          <p:cNvSpPr>
            <a:spLocks noGrp="1"/>
          </p:cNvSpPr>
          <p:nvPr>
            <p:ph type="body" sz="quarter" idx="25"/>
          </p:nvPr>
        </p:nvSpPr>
        <p:spPr>
          <a:xfrm>
            <a:off x="457201" y="602935"/>
            <a:ext cx="4747004" cy="738664"/>
          </a:xfrm>
        </p:spPr>
        <p:txBody>
          <a:bodyPr/>
          <a:lstStyle/>
          <a:p>
            <a:r>
              <a:rPr lang="en-US" sz="2400" dirty="0">
                <a:latin typeface="+mj-lt"/>
              </a:rPr>
              <a:t>What experiences do people want?</a:t>
            </a:r>
          </a:p>
        </p:txBody>
      </p:sp>
      <p:pic>
        <p:nvPicPr>
          <p:cNvPr id="8" name="Picture Placeholder 26" descr="A room with a table and chairs&#10;&#10;Description automatically generated with low confidence">
            <a:extLst>
              <a:ext uri="{FF2B5EF4-FFF2-40B4-BE49-F238E27FC236}">
                <a16:creationId xmlns:a16="http://schemas.microsoft.com/office/drawing/2014/main" id="{27A24F95-BA52-4458-BF1C-EED8229082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314883" y="3375278"/>
            <a:ext cx="2237409" cy="1959390"/>
          </a:xfrm>
          <a:prstGeom prst="rect">
            <a:avLst/>
          </a:prstGeom>
          <a:solidFill>
            <a:srgbClr val="FFFFFF">
              <a:lumMod val="95000"/>
            </a:srgbClr>
          </a:solidFill>
        </p:spPr>
      </p:pic>
      <p:pic>
        <p:nvPicPr>
          <p:cNvPr id="9" name="Picture Placeholder 18" descr="A picture containing person&#10;&#10;Description automatically generated">
            <a:extLst>
              <a:ext uri="{FF2B5EF4-FFF2-40B4-BE49-F238E27FC236}">
                <a16:creationId xmlns:a16="http://schemas.microsoft.com/office/drawing/2014/main" id="{E83B2F31-B55D-4C59-941F-83B5E93D9B87}"/>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204205" y="4685861"/>
            <a:ext cx="2481347" cy="2173015"/>
          </a:xfrm>
          <a:prstGeom prst="rect">
            <a:avLst/>
          </a:prstGeom>
          <a:solidFill>
            <a:srgbClr val="FFFFFF">
              <a:lumMod val="95000"/>
            </a:srgbClr>
          </a:solidFill>
        </p:spPr>
      </p:pic>
      <p:sp>
        <p:nvSpPr>
          <p:cNvPr id="10" name="Text Placeholder 7">
            <a:extLst>
              <a:ext uri="{FF2B5EF4-FFF2-40B4-BE49-F238E27FC236}">
                <a16:creationId xmlns:a16="http://schemas.microsoft.com/office/drawing/2014/main" id="{AFF3D32E-DC29-428F-8220-8CD5EB876504}"/>
              </a:ext>
            </a:extLst>
          </p:cNvPr>
          <p:cNvSpPr txBox="1">
            <a:spLocks/>
          </p:cNvSpPr>
          <p:nvPr/>
        </p:nvSpPr>
        <p:spPr>
          <a:xfrm>
            <a:off x="1314883" y="5483572"/>
            <a:ext cx="2237410" cy="430887"/>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egoe UI" panose="020B0502040204020203" pitchFamily="34" charset="0"/>
              <a:buNone/>
              <a:tabLst/>
              <a:defRPr/>
            </a:pPr>
            <a:r>
              <a:rPr kumimoji="0" lang="en-US" sz="1400" b="1" i="0" u="none" strike="noStrike" kern="1200" cap="none" spc="0" normalizeH="0" baseline="0" noProof="0" dirty="0">
                <a:ln>
                  <a:noFill/>
                </a:ln>
                <a:solidFill>
                  <a:srgbClr val="000000"/>
                </a:solidFill>
                <a:effectLst/>
                <a:uLnTx/>
                <a:uFillTx/>
                <a:cs typeface="Arial" panose="020B0604020202020204" pitchFamily="34" charset="0"/>
              </a:rPr>
              <a:t>Access to things not supported in home offices</a:t>
            </a:r>
          </a:p>
        </p:txBody>
      </p:sp>
      <p:sp>
        <p:nvSpPr>
          <p:cNvPr id="11" name="Text Placeholder 8">
            <a:extLst>
              <a:ext uri="{FF2B5EF4-FFF2-40B4-BE49-F238E27FC236}">
                <a16:creationId xmlns:a16="http://schemas.microsoft.com/office/drawing/2014/main" id="{2F848379-86B8-4C49-B635-A2B3B3683B34}"/>
              </a:ext>
            </a:extLst>
          </p:cNvPr>
          <p:cNvSpPr txBox="1">
            <a:spLocks/>
          </p:cNvSpPr>
          <p:nvPr/>
        </p:nvSpPr>
        <p:spPr>
          <a:xfrm>
            <a:off x="7960605" y="5867910"/>
            <a:ext cx="1453269" cy="646331"/>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cs typeface="Arial" panose="020B0604020202020204" pitchFamily="34" charset="0"/>
              </a:rPr>
              <a:t>Professional development and mentorship</a:t>
            </a:r>
          </a:p>
        </p:txBody>
      </p:sp>
      <p:sp>
        <p:nvSpPr>
          <p:cNvPr id="12" name="Text Placeholder 9">
            <a:extLst>
              <a:ext uri="{FF2B5EF4-FFF2-40B4-BE49-F238E27FC236}">
                <a16:creationId xmlns:a16="http://schemas.microsoft.com/office/drawing/2014/main" id="{A9F3D0D6-0ABF-4E72-B522-319D7DD4A52A}"/>
              </a:ext>
            </a:extLst>
          </p:cNvPr>
          <p:cNvSpPr txBox="1">
            <a:spLocks/>
          </p:cNvSpPr>
          <p:nvPr/>
        </p:nvSpPr>
        <p:spPr>
          <a:xfrm>
            <a:off x="9253454" y="3756278"/>
            <a:ext cx="2481346" cy="430887"/>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cs typeface="Arial" panose="020B0604020202020204" pitchFamily="34" charset="0"/>
              </a:rPr>
              <a:t>Inspiration, creativity and opportunity for innovation</a:t>
            </a:r>
          </a:p>
        </p:txBody>
      </p:sp>
      <p:sp>
        <p:nvSpPr>
          <p:cNvPr id="13" name="Text Placeholder 10">
            <a:extLst>
              <a:ext uri="{FF2B5EF4-FFF2-40B4-BE49-F238E27FC236}">
                <a16:creationId xmlns:a16="http://schemas.microsoft.com/office/drawing/2014/main" id="{972F7EAD-7B1E-4766-8FE4-1DBACB1DCDBC}"/>
              </a:ext>
            </a:extLst>
          </p:cNvPr>
          <p:cNvSpPr txBox="1">
            <a:spLocks/>
          </p:cNvSpPr>
          <p:nvPr/>
        </p:nvSpPr>
        <p:spPr>
          <a:xfrm>
            <a:off x="3998571" y="2002962"/>
            <a:ext cx="1902380" cy="430887"/>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200"/>
              </a:spcAft>
              <a:buFont typeface="Segoe UI" panose="020B0502040204020203" pitchFamily="34" charset="0"/>
              <a:buChar char="​"/>
              <a:defRPr sz="1600" b="1" kern="1200" baseline="0">
                <a:solidFill>
                  <a:schemeClr val="tx1"/>
                </a:solidFill>
                <a:latin typeface="+mn-lt"/>
                <a:ea typeface="+mn-ea"/>
                <a:cs typeface="+mn-cs"/>
              </a:defRPr>
            </a:lvl1pPr>
            <a:lvl2pPr marL="0" indent="0" algn="l" defTabSz="914400" rtl="0" eaLnBrk="1" latinLnBrk="0" hangingPunct="1">
              <a:lnSpc>
                <a:spcPct val="120000"/>
              </a:lnSpc>
              <a:spcBef>
                <a:spcPts val="0"/>
              </a:spcBef>
              <a:spcAft>
                <a:spcPts val="600"/>
              </a:spcAft>
              <a:buFont typeface="Segoe UI" panose="020B0502040204020203" pitchFamily="34" charset="0"/>
              <a:buChar char="​"/>
              <a:defRPr sz="1400" kern="1200" baseline="0">
                <a:solidFill>
                  <a:schemeClr val="tx1"/>
                </a:solidFill>
                <a:latin typeface="+mn-lt"/>
                <a:ea typeface="+mn-ea"/>
                <a:cs typeface="+mn-cs"/>
              </a:defRPr>
            </a:lvl2pPr>
            <a:lvl3pPr marL="342900" indent="0" algn="l" defTabSz="914400" rtl="0" eaLnBrk="1" latinLnBrk="0" hangingPunct="1">
              <a:lnSpc>
                <a:spcPct val="110000"/>
              </a:lnSpc>
              <a:spcBef>
                <a:spcPts val="300"/>
              </a:spcBef>
              <a:spcAft>
                <a:spcPts val="300"/>
              </a:spcAft>
              <a:buFont typeface="PW Centra No2" pitchFamily="2" charset="0"/>
              <a:buNone/>
              <a:defRPr sz="1800" kern="1200">
                <a:solidFill>
                  <a:schemeClr val="tx1"/>
                </a:solidFill>
                <a:latin typeface="+mn-lt"/>
                <a:ea typeface="+mn-ea"/>
                <a:cs typeface="+mn-cs"/>
              </a:defRPr>
            </a:lvl3pPr>
            <a:lvl4pPr marL="3314700" indent="-228600"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4pPr>
            <a:lvl5pPr marL="4229100" indent="-228600" algn="l" defTabSz="914400" rtl="0" eaLnBrk="1" latinLnBrk="0" hangingPunct="1">
              <a:lnSpc>
                <a:spcPct val="11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200"/>
              </a:spcAft>
              <a:buClrTx/>
              <a:buSzTx/>
              <a:buFont typeface="Segoe UI" panose="020B0502040204020203" pitchFamily="34" charset="0"/>
              <a:buNone/>
              <a:tabLst/>
              <a:defRPr/>
            </a:pPr>
            <a:r>
              <a:rPr kumimoji="0" lang="en-US" sz="1400" b="1" i="0" u="none" strike="noStrike" kern="1200" cap="none" spc="0" normalizeH="0" baseline="0" noProof="0" dirty="0">
                <a:ln>
                  <a:noFill/>
                </a:ln>
                <a:solidFill>
                  <a:srgbClr val="000000"/>
                </a:solidFill>
                <a:effectLst/>
                <a:uLnTx/>
                <a:uFillTx/>
                <a:cs typeface="Arial" panose="020B0604020202020204" pitchFamily="34" charset="0"/>
              </a:rPr>
              <a:t>Social interaction and team collaboration</a:t>
            </a:r>
          </a:p>
        </p:txBody>
      </p:sp>
      <p:pic>
        <p:nvPicPr>
          <p:cNvPr id="15" name="Picture 14" descr="A group of people sitting in a room&#10;&#10;Description automatically generated with medium confidence">
            <a:extLst>
              <a:ext uri="{FF2B5EF4-FFF2-40B4-BE49-F238E27FC236}">
                <a16:creationId xmlns:a16="http://schemas.microsoft.com/office/drawing/2014/main" id="{E26D43A7-3B5E-459C-A1FD-A6C7A3EB55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33508" y="2584020"/>
            <a:ext cx="2594113" cy="1729409"/>
          </a:xfrm>
          <a:prstGeom prst="rect">
            <a:avLst/>
          </a:prstGeom>
        </p:spPr>
      </p:pic>
      <p:pic>
        <p:nvPicPr>
          <p:cNvPr id="16" name="Graphic 15" descr="Group brainstorm with solid fill">
            <a:extLst>
              <a:ext uri="{FF2B5EF4-FFF2-40B4-BE49-F238E27FC236}">
                <a16:creationId xmlns:a16="http://schemas.microsoft.com/office/drawing/2014/main" id="{13FFD66C-94B8-411C-A7D6-15F6A22ADEE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0089" y="3716519"/>
            <a:ext cx="662307" cy="662307"/>
          </a:xfrm>
          <a:prstGeom prst="rect">
            <a:avLst/>
          </a:prstGeom>
        </p:spPr>
      </p:pic>
      <p:pic>
        <p:nvPicPr>
          <p:cNvPr id="18" name="Graphic 17" descr="Boardroom with solid fill">
            <a:extLst>
              <a:ext uri="{FF2B5EF4-FFF2-40B4-BE49-F238E27FC236}">
                <a16:creationId xmlns:a16="http://schemas.microsoft.com/office/drawing/2014/main" id="{438811BB-D8CB-4057-8342-734852C7F31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26913" y="5220252"/>
            <a:ext cx="567725" cy="567725"/>
          </a:xfrm>
          <a:prstGeom prst="rect">
            <a:avLst/>
          </a:prstGeom>
        </p:spPr>
      </p:pic>
      <p:pic>
        <p:nvPicPr>
          <p:cNvPr id="20" name="Graphic 19" descr="Connections with solid fill">
            <a:extLst>
              <a:ext uri="{FF2B5EF4-FFF2-40B4-BE49-F238E27FC236}">
                <a16:creationId xmlns:a16="http://schemas.microsoft.com/office/drawing/2014/main" id="{4CC016AE-0B6F-4330-BA86-9FAFEC2EC00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143297" y="2013560"/>
            <a:ext cx="587879" cy="587879"/>
          </a:xfrm>
          <a:prstGeom prst="rect">
            <a:avLst/>
          </a:prstGeom>
        </p:spPr>
      </p:pic>
      <p:pic>
        <p:nvPicPr>
          <p:cNvPr id="22" name="Graphic 21" descr="Meeting with solid fill">
            <a:extLst>
              <a:ext uri="{FF2B5EF4-FFF2-40B4-BE49-F238E27FC236}">
                <a16:creationId xmlns:a16="http://schemas.microsoft.com/office/drawing/2014/main" id="{8E1281EA-EFCF-429A-8F4C-AEA011BA749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70471" y="5486719"/>
            <a:ext cx="587936" cy="587936"/>
          </a:xfrm>
          <a:prstGeom prst="rect">
            <a:avLst/>
          </a:prstGeom>
        </p:spPr>
      </p:pic>
      <p:sp>
        <p:nvSpPr>
          <p:cNvPr id="23" name="TextBox 22">
            <a:extLst>
              <a:ext uri="{FF2B5EF4-FFF2-40B4-BE49-F238E27FC236}">
                <a16:creationId xmlns:a16="http://schemas.microsoft.com/office/drawing/2014/main" id="{C29730CC-E05C-4B71-AC2A-794C92013D83}"/>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
        <p:nvSpPr>
          <p:cNvPr id="3" name="Slide Number Placeholder 2">
            <a:extLst>
              <a:ext uri="{FF2B5EF4-FFF2-40B4-BE49-F238E27FC236}">
                <a16:creationId xmlns:a16="http://schemas.microsoft.com/office/drawing/2014/main" id="{3E245D17-7293-42EB-BCBA-A8A7F25C2B52}"/>
              </a:ext>
            </a:extLst>
          </p:cNvPr>
          <p:cNvSpPr>
            <a:spLocks noGrp="1"/>
          </p:cNvSpPr>
          <p:nvPr>
            <p:ph type="sldNum" sz="quarter" idx="12"/>
          </p:nvPr>
        </p:nvSpPr>
        <p:spPr/>
        <p:txBody>
          <a:bodyPr/>
          <a:lstStyle/>
          <a:p>
            <a:fld id="{DD7C5E4E-CFDF-4048-AADC-D61B5EC07D91}" type="slidenum">
              <a:rPr lang="en-US" smtClean="0"/>
              <a:pPr/>
              <a:t>24</a:t>
            </a:fld>
            <a:endParaRPr lang="en-US"/>
          </a:p>
        </p:txBody>
      </p:sp>
    </p:spTree>
    <p:extLst>
      <p:ext uri="{BB962C8B-B14F-4D97-AF65-F5344CB8AC3E}">
        <p14:creationId xmlns:p14="http://schemas.microsoft.com/office/powerpoint/2010/main" val="3995891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FFDD-1D64-494F-AB33-09CE64505AA4}"/>
              </a:ext>
            </a:extLst>
          </p:cNvPr>
          <p:cNvSpPr>
            <a:spLocks noGrp="1"/>
          </p:cNvSpPr>
          <p:nvPr>
            <p:ph type="title"/>
          </p:nvPr>
        </p:nvSpPr>
        <p:spPr>
          <a:xfrm>
            <a:off x="454150" y="672352"/>
            <a:ext cx="5641848" cy="369332"/>
          </a:xfrm>
        </p:spPr>
        <p:txBody>
          <a:bodyPr>
            <a:normAutofit fontScale="90000"/>
          </a:bodyPr>
          <a:lstStyle/>
          <a:p>
            <a:r>
              <a:rPr lang="en-US" sz="2400" dirty="0"/>
              <a:t>Tenets of our New Normal</a:t>
            </a:r>
          </a:p>
        </p:txBody>
      </p:sp>
      <p:sp>
        <p:nvSpPr>
          <p:cNvPr id="4" name="Slide Number Placeholder 3">
            <a:extLst>
              <a:ext uri="{FF2B5EF4-FFF2-40B4-BE49-F238E27FC236}">
                <a16:creationId xmlns:a16="http://schemas.microsoft.com/office/drawing/2014/main" id="{AC765357-131C-4C46-8580-F34B66CA1D5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7C5E4E-CFDF-4048-AADC-D61B5EC07D91}" type="slidenum">
              <a:rPr kumimoji="0" lang="en-US" sz="900" b="1" i="0" u="none" strike="noStrike" kern="1200" cap="none" spc="0" normalizeH="0" baseline="0" noProof="0" smtClean="0">
                <a:ln>
                  <a:noFill/>
                </a:ln>
                <a:solidFill>
                  <a:srgbClr val="000000"/>
                </a:solidFill>
                <a:effectLst/>
                <a:uLnTx/>
                <a:uFillTx/>
                <a:latin typeface="PW Centra No2"/>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1" i="0" u="none" strike="noStrike" kern="1200" cap="none" spc="0" normalizeH="0" baseline="0" noProof="0">
              <a:ln>
                <a:noFill/>
              </a:ln>
              <a:solidFill>
                <a:srgbClr val="000000"/>
              </a:solidFill>
              <a:effectLst/>
              <a:uLnTx/>
              <a:uFillTx/>
              <a:latin typeface="PW Centra No2"/>
              <a:ea typeface="+mn-ea"/>
              <a:cs typeface="+mn-cs"/>
            </a:endParaRPr>
          </a:p>
        </p:txBody>
      </p:sp>
      <p:sp>
        <p:nvSpPr>
          <p:cNvPr id="6" name="Rectangle 5">
            <a:extLst>
              <a:ext uri="{FF2B5EF4-FFF2-40B4-BE49-F238E27FC236}">
                <a16:creationId xmlns:a16="http://schemas.microsoft.com/office/drawing/2014/main" id="{945CE61E-1FC0-491A-8B91-4E34B5A133F9}"/>
              </a:ext>
            </a:extLst>
          </p:cNvPr>
          <p:cNvSpPr/>
          <p:nvPr/>
        </p:nvSpPr>
        <p:spPr>
          <a:xfrm>
            <a:off x="1503829" y="1327551"/>
            <a:ext cx="4592171" cy="2508326"/>
          </a:xfrm>
          <a:prstGeom prst="rect">
            <a:avLst/>
          </a:prstGeom>
          <a:solidFill>
            <a:srgbClr val="EDE8F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PW Centra No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W Centra No2"/>
                <a:ea typeface="+mn-ea"/>
                <a:cs typeface="+mn-cs"/>
              </a:rPr>
              <a:t>Studios drive </a:t>
            </a:r>
            <a:r>
              <a:rPr kumimoji="0" lang="en-US" sz="1800" b="1" i="0" u="sng" strike="noStrike" kern="1200" cap="none" spc="0" normalizeH="0" baseline="0" noProof="0" dirty="0">
                <a:ln>
                  <a:noFill/>
                </a:ln>
                <a:solidFill>
                  <a:srgbClr val="000000"/>
                </a:solidFill>
                <a:effectLst/>
                <a:uLnTx/>
                <a:uFillTx/>
                <a:latin typeface="PW Centra No2"/>
                <a:ea typeface="+mn-ea"/>
                <a:cs typeface="+mn-cs"/>
              </a:rPr>
              <a:t>collaboration</a:t>
            </a:r>
            <a:r>
              <a:rPr kumimoji="0" lang="en-US" sz="1800" b="1" i="0" u="none" strike="noStrike" kern="1200" cap="none" spc="0" normalizeH="0" baseline="0" noProof="0" dirty="0">
                <a:ln>
                  <a:noFill/>
                </a:ln>
                <a:solidFill>
                  <a:srgbClr val="000000"/>
                </a:solidFill>
                <a:effectLst/>
                <a:uLnTx/>
                <a:uFillTx/>
                <a:latin typeface="PW Centra No2"/>
                <a:ea typeface="+mn-ea"/>
                <a:cs typeface="+mn-cs"/>
              </a:rPr>
              <a:t> - and promote coaching, mentoring and on-going learning</a:t>
            </a:r>
          </a:p>
        </p:txBody>
      </p:sp>
      <p:sp>
        <p:nvSpPr>
          <p:cNvPr id="7" name="Rectangle 6">
            <a:extLst>
              <a:ext uri="{FF2B5EF4-FFF2-40B4-BE49-F238E27FC236}">
                <a16:creationId xmlns:a16="http://schemas.microsoft.com/office/drawing/2014/main" id="{2810D97F-193F-4A6C-97CB-E79FBD1E2A21}"/>
              </a:ext>
            </a:extLst>
          </p:cNvPr>
          <p:cNvSpPr/>
          <p:nvPr/>
        </p:nvSpPr>
        <p:spPr>
          <a:xfrm>
            <a:off x="6096000" y="1327551"/>
            <a:ext cx="4592171" cy="2508326"/>
          </a:xfrm>
          <a:prstGeom prst="rect">
            <a:avLst/>
          </a:prstGeom>
          <a:solidFill>
            <a:schemeClr val="accent3">
              <a:lumMod val="20000"/>
              <a:lumOff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PW Centra No2"/>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W Centra No2"/>
                <a:ea typeface="+mn-ea"/>
                <a:cs typeface="+mn-cs"/>
              </a:rPr>
              <a:t>Places generate Energy, Excitement and  Engagement – our design </a:t>
            </a:r>
            <a:r>
              <a:rPr kumimoji="0" lang="en-US" sz="1800" b="1" i="0" u="sng" strike="noStrike" kern="1200" cap="none" spc="0" normalizeH="0" baseline="0" noProof="0" dirty="0">
                <a:ln>
                  <a:noFill/>
                </a:ln>
                <a:solidFill>
                  <a:srgbClr val="000000"/>
                </a:solidFill>
                <a:effectLst/>
                <a:uLnTx/>
                <a:uFillTx/>
                <a:latin typeface="PW Centra No2"/>
                <a:ea typeface="+mn-ea"/>
                <a:cs typeface="+mn-cs"/>
              </a:rPr>
              <a:t>culture</a:t>
            </a:r>
            <a:r>
              <a:rPr kumimoji="0" lang="en-US" sz="1800" b="1" i="0" u="none" strike="noStrike" kern="1200" cap="none" spc="0" normalizeH="0" baseline="0" noProof="0" dirty="0">
                <a:ln>
                  <a:noFill/>
                </a:ln>
                <a:solidFill>
                  <a:srgbClr val="000000"/>
                </a:solidFill>
                <a:effectLst/>
                <a:uLnTx/>
                <a:uFillTx/>
                <a:latin typeface="PW Centra No2"/>
                <a:ea typeface="+mn-ea"/>
                <a:cs typeface="+mn-cs"/>
              </a:rPr>
              <a:t> thrives on this ambience</a:t>
            </a:r>
          </a:p>
        </p:txBody>
      </p:sp>
      <p:sp>
        <p:nvSpPr>
          <p:cNvPr id="8" name="Rectangle 7">
            <a:extLst>
              <a:ext uri="{FF2B5EF4-FFF2-40B4-BE49-F238E27FC236}">
                <a16:creationId xmlns:a16="http://schemas.microsoft.com/office/drawing/2014/main" id="{3CD28087-8A4B-4CE7-A390-754069694C16}"/>
              </a:ext>
            </a:extLst>
          </p:cNvPr>
          <p:cNvSpPr/>
          <p:nvPr/>
        </p:nvSpPr>
        <p:spPr>
          <a:xfrm>
            <a:off x="1503829" y="3835877"/>
            <a:ext cx="4592171" cy="2508326"/>
          </a:xfrm>
          <a:prstGeom prst="rect">
            <a:avLst/>
          </a:prstGeom>
          <a:solidFill>
            <a:srgbClr val="FFD5F7"/>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W Centra No2"/>
                <a:ea typeface="+mn-ea"/>
                <a:cs typeface="+mn-cs"/>
              </a:rPr>
              <a:t>We need to be </a:t>
            </a:r>
            <a:r>
              <a:rPr kumimoji="0" lang="en-US" sz="1800" b="1" i="0" u="sng" strike="noStrike" kern="1200" cap="none" spc="0" normalizeH="0" baseline="0" noProof="0" dirty="0">
                <a:ln>
                  <a:noFill/>
                </a:ln>
                <a:solidFill>
                  <a:srgbClr val="000000"/>
                </a:solidFill>
                <a:effectLst/>
                <a:uLnTx/>
                <a:uFillTx/>
                <a:latin typeface="PW Centra No2"/>
                <a:ea typeface="+mn-ea"/>
                <a:cs typeface="+mn-cs"/>
              </a:rPr>
              <a:t>flexible</a:t>
            </a:r>
            <a:r>
              <a:rPr kumimoji="0" lang="en-US" sz="1800" b="1" i="0" u="none" strike="noStrike" kern="1200" cap="none" spc="0" normalizeH="0" baseline="0" noProof="0" dirty="0">
                <a:ln>
                  <a:noFill/>
                </a:ln>
                <a:solidFill>
                  <a:srgbClr val="000000"/>
                </a:solidFill>
                <a:effectLst/>
                <a:uLnTx/>
                <a:uFillTx/>
                <a:latin typeface="PW Centra No2"/>
                <a:ea typeface="+mn-ea"/>
                <a:cs typeface="+mn-cs"/>
              </a:rPr>
              <a:t> around work-styles and methods – aligning individual and studio needs.</a:t>
            </a:r>
          </a:p>
        </p:txBody>
      </p:sp>
      <p:sp>
        <p:nvSpPr>
          <p:cNvPr id="9" name="Rectangle 8">
            <a:extLst>
              <a:ext uri="{FF2B5EF4-FFF2-40B4-BE49-F238E27FC236}">
                <a16:creationId xmlns:a16="http://schemas.microsoft.com/office/drawing/2014/main" id="{2D73B30D-E9DE-47D6-8874-11D400AECABF}"/>
              </a:ext>
            </a:extLst>
          </p:cNvPr>
          <p:cNvSpPr/>
          <p:nvPr/>
        </p:nvSpPr>
        <p:spPr>
          <a:xfrm>
            <a:off x="6095999" y="3835877"/>
            <a:ext cx="4592171" cy="2508326"/>
          </a:xfrm>
          <a:prstGeom prst="rect">
            <a:avLst/>
          </a:prstGeom>
          <a:solidFill>
            <a:srgbClr val="FFE1F9"/>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W Centra No2"/>
                <a:ea typeface="+mn-ea"/>
                <a:cs typeface="+mn-cs"/>
              </a:rPr>
              <a:t>We need to promote </a:t>
            </a:r>
            <a:r>
              <a:rPr kumimoji="0" lang="en-US" sz="1800" b="1" i="0" u="sng" strike="noStrike" kern="1200" cap="none" spc="0" normalizeH="0" baseline="0" noProof="0" dirty="0">
                <a:ln>
                  <a:noFill/>
                </a:ln>
                <a:solidFill>
                  <a:srgbClr val="000000"/>
                </a:solidFill>
                <a:effectLst/>
                <a:uLnTx/>
                <a:uFillTx/>
                <a:latin typeface="PW Centra No2"/>
                <a:ea typeface="+mn-ea"/>
                <a:cs typeface="+mn-cs"/>
              </a:rPr>
              <a:t>quality</a:t>
            </a:r>
            <a:r>
              <a:rPr kumimoji="0" lang="en-US" sz="1800" b="1" i="0" u="none" strike="noStrike" kern="1200" cap="none" spc="0" normalizeH="0" baseline="0" noProof="0" dirty="0">
                <a:ln>
                  <a:noFill/>
                </a:ln>
                <a:solidFill>
                  <a:srgbClr val="000000"/>
                </a:solidFill>
                <a:effectLst/>
                <a:uLnTx/>
                <a:uFillTx/>
                <a:latin typeface="PW Centra No2"/>
                <a:ea typeface="+mn-ea"/>
                <a:cs typeface="+mn-cs"/>
              </a:rPr>
              <a:t> over quantity – and be careful about an always-on culture</a:t>
            </a:r>
          </a:p>
        </p:txBody>
      </p:sp>
      <p:sp>
        <p:nvSpPr>
          <p:cNvPr id="11" name="Flowchart: Decision 10">
            <a:extLst>
              <a:ext uri="{FF2B5EF4-FFF2-40B4-BE49-F238E27FC236}">
                <a16:creationId xmlns:a16="http://schemas.microsoft.com/office/drawing/2014/main" id="{379148E7-1627-4AC9-BDC5-FA69CB688E7C}"/>
              </a:ext>
            </a:extLst>
          </p:cNvPr>
          <p:cNvSpPr/>
          <p:nvPr/>
        </p:nvSpPr>
        <p:spPr>
          <a:xfrm>
            <a:off x="4952998" y="2692876"/>
            <a:ext cx="2286000" cy="2286000"/>
          </a:xfrm>
          <a:prstGeom prst="flowChartDecision">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PW Centra No2"/>
                <a:ea typeface="+mn-ea"/>
                <a:cs typeface="+mn-cs"/>
              </a:rPr>
              <a:t>Balance @Work</a:t>
            </a:r>
          </a:p>
        </p:txBody>
      </p:sp>
      <p:pic>
        <p:nvPicPr>
          <p:cNvPr id="13" name="Graphic 12" descr="Users outline">
            <a:extLst>
              <a:ext uri="{FF2B5EF4-FFF2-40B4-BE49-F238E27FC236}">
                <a16:creationId xmlns:a16="http://schemas.microsoft.com/office/drawing/2014/main" id="{BD6865F8-D29E-4B51-890F-04F0F6FEEC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30801" y="1618722"/>
            <a:ext cx="627179" cy="627179"/>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B7D764C6-C283-4582-B344-C894269D56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07560" y="1618722"/>
            <a:ext cx="685181" cy="564476"/>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D006F722-ACB8-49BB-A6E8-83A59416BC2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flipH="1">
            <a:off x="3375972" y="4066313"/>
            <a:ext cx="582008" cy="496831"/>
          </a:xfrm>
          <a:prstGeom prst="rect">
            <a:avLst/>
          </a:prstGeom>
        </p:spPr>
      </p:pic>
      <p:pic>
        <p:nvPicPr>
          <p:cNvPr id="19" name="Graphic 18" descr="Stacked Rocks outline">
            <a:extLst>
              <a:ext uri="{FF2B5EF4-FFF2-40B4-BE49-F238E27FC236}">
                <a16:creationId xmlns:a16="http://schemas.microsoft.com/office/drawing/2014/main" id="{13B25DC9-8D56-4BC9-BDB6-6B9DEA5054F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53818" y="4084486"/>
            <a:ext cx="518326" cy="518326"/>
          </a:xfrm>
          <a:prstGeom prst="rect">
            <a:avLst/>
          </a:prstGeom>
        </p:spPr>
      </p:pic>
      <p:sp>
        <p:nvSpPr>
          <p:cNvPr id="20" name="TextBox 19">
            <a:extLst>
              <a:ext uri="{FF2B5EF4-FFF2-40B4-BE49-F238E27FC236}">
                <a16:creationId xmlns:a16="http://schemas.microsoft.com/office/drawing/2014/main" id="{6B65C5CD-5453-4B73-BDAB-75AEB467B35E}"/>
              </a:ext>
            </a:extLst>
          </p:cNvPr>
          <p:cNvSpPr txBox="1"/>
          <p:nvPr/>
        </p:nvSpPr>
        <p:spPr>
          <a:xfrm>
            <a:off x="4712950" y="1242493"/>
            <a:ext cx="2743200" cy="246221"/>
          </a:xfrm>
          <a:prstGeom prst="rect">
            <a:avLst/>
          </a:prstGeom>
          <a:solidFill>
            <a:schemeClr val="accent3"/>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W Centra No2"/>
                <a:ea typeface="+mn-ea"/>
                <a:cs typeface="+mn-cs"/>
              </a:rPr>
              <a:t>Place matters</a:t>
            </a:r>
          </a:p>
        </p:txBody>
      </p:sp>
      <p:sp>
        <p:nvSpPr>
          <p:cNvPr id="21" name="TextBox 20">
            <a:extLst>
              <a:ext uri="{FF2B5EF4-FFF2-40B4-BE49-F238E27FC236}">
                <a16:creationId xmlns:a16="http://schemas.microsoft.com/office/drawing/2014/main" id="{0899BAE7-3E83-426E-B340-7B7A11B42924}"/>
              </a:ext>
            </a:extLst>
          </p:cNvPr>
          <p:cNvSpPr txBox="1"/>
          <p:nvPr/>
        </p:nvSpPr>
        <p:spPr>
          <a:xfrm>
            <a:off x="4712950" y="6181646"/>
            <a:ext cx="2743200" cy="246221"/>
          </a:xfrm>
          <a:prstGeom prst="rect">
            <a:avLst/>
          </a:prstGeom>
          <a:solidFill>
            <a:schemeClr val="accent4"/>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W Centra No2"/>
                <a:ea typeface="+mn-ea"/>
                <a:cs typeface="+mn-cs"/>
              </a:rPr>
              <a:t>Flexibility matters</a:t>
            </a:r>
          </a:p>
        </p:txBody>
      </p:sp>
      <p:sp>
        <p:nvSpPr>
          <p:cNvPr id="24" name="TextBox 23">
            <a:extLst>
              <a:ext uri="{FF2B5EF4-FFF2-40B4-BE49-F238E27FC236}">
                <a16:creationId xmlns:a16="http://schemas.microsoft.com/office/drawing/2014/main" id="{91A3343B-A9D4-46AC-90DD-1DA3233309DE}"/>
              </a:ext>
            </a:extLst>
          </p:cNvPr>
          <p:cNvSpPr txBox="1"/>
          <p:nvPr/>
        </p:nvSpPr>
        <p:spPr>
          <a:xfrm rot="16200000">
            <a:off x="9316570" y="3712765"/>
            <a:ext cx="2743200" cy="246221"/>
          </a:xfrm>
          <a:prstGeom prst="rect">
            <a:avLst/>
          </a:prstGeom>
          <a:solidFill>
            <a:schemeClr val="accent4">
              <a:lumMod val="75000"/>
            </a:schemeClr>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W Centra No2"/>
                <a:ea typeface="+mn-ea"/>
                <a:cs typeface="+mn-cs"/>
              </a:rPr>
              <a:t>Community matters</a:t>
            </a:r>
          </a:p>
        </p:txBody>
      </p:sp>
      <p:sp>
        <p:nvSpPr>
          <p:cNvPr id="25" name="TextBox 24">
            <a:extLst>
              <a:ext uri="{FF2B5EF4-FFF2-40B4-BE49-F238E27FC236}">
                <a16:creationId xmlns:a16="http://schemas.microsoft.com/office/drawing/2014/main" id="{6A2F9FF4-0C16-4DD5-B6E0-D2BC79024CBB}"/>
              </a:ext>
            </a:extLst>
          </p:cNvPr>
          <p:cNvSpPr txBox="1"/>
          <p:nvPr/>
        </p:nvSpPr>
        <p:spPr>
          <a:xfrm rot="16200000">
            <a:off x="132229" y="3595329"/>
            <a:ext cx="2743200" cy="246221"/>
          </a:xfrm>
          <a:prstGeom prst="rect">
            <a:avLst/>
          </a:prstGeom>
          <a:solidFill>
            <a:schemeClr val="accent3">
              <a:lumMod val="75000"/>
            </a:schemeClr>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PW Centra No2"/>
                <a:ea typeface="+mn-ea"/>
                <a:cs typeface="+mn-cs"/>
              </a:rPr>
              <a:t>Personalization matters</a:t>
            </a:r>
          </a:p>
        </p:txBody>
      </p:sp>
      <p:sp>
        <p:nvSpPr>
          <p:cNvPr id="18" name="TextBox 17">
            <a:extLst>
              <a:ext uri="{FF2B5EF4-FFF2-40B4-BE49-F238E27FC236}">
                <a16:creationId xmlns:a16="http://schemas.microsoft.com/office/drawing/2014/main" id="{5A208758-4EB9-40EC-A7A4-845996455D07}"/>
              </a:ext>
            </a:extLst>
          </p:cNvPr>
          <p:cNvSpPr txBox="1"/>
          <p:nvPr/>
        </p:nvSpPr>
        <p:spPr>
          <a:xfrm>
            <a:off x="127747" y="100853"/>
            <a:ext cx="7725335" cy="369332"/>
          </a:xfrm>
          <a:prstGeom prst="rect">
            <a:avLst/>
          </a:prstGeom>
          <a:noFill/>
        </p:spPr>
        <p:txBody>
          <a:bodyPr wrap="square" rtlCol="0">
            <a:spAutoFit/>
          </a:bodyPr>
          <a:lstStyle/>
          <a:p>
            <a:r>
              <a:rPr lang="en-US" b="1" dirty="0"/>
              <a:t>Research Topic 3:   Perkins &amp; Will – Applying the Research</a:t>
            </a:r>
          </a:p>
        </p:txBody>
      </p:sp>
    </p:spTree>
    <p:extLst>
      <p:ext uri="{BB962C8B-B14F-4D97-AF65-F5344CB8AC3E}">
        <p14:creationId xmlns:p14="http://schemas.microsoft.com/office/powerpoint/2010/main" val="3353806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8450E-64E8-459A-8A8B-82B14DF47EC3}"/>
              </a:ext>
            </a:extLst>
          </p:cNvPr>
          <p:cNvSpPr>
            <a:spLocks noGrp="1"/>
          </p:cNvSpPr>
          <p:nvPr>
            <p:ph type="title"/>
          </p:nvPr>
        </p:nvSpPr>
        <p:spPr/>
        <p:txBody>
          <a:bodyPr/>
          <a:lstStyle/>
          <a:p>
            <a:r>
              <a:rPr lang="en-US" dirty="0">
                <a:latin typeface="Arial Black" panose="020B0A04020102020204" pitchFamily="34" charset="0"/>
              </a:rPr>
              <a:t>Agenda</a:t>
            </a:r>
          </a:p>
        </p:txBody>
      </p:sp>
      <p:sp>
        <p:nvSpPr>
          <p:cNvPr id="8" name="Content Placeholder 7">
            <a:extLst>
              <a:ext uri="{FF2B5EF4-FFF2-40B4-BE49-F238E27FC236}">
                <a16:creationId xmlns:a16="http://schemas.microsoft.com/office/drawing/2014/main" id="{DB68D47F-51F3-49E4-98B8-10E248F14C1C}"/>
              </a:ext>
            </a:extLst>
          </p:cNvPr>
          <p:cNvSpPr>
            <a:spLocks noGrp="1"/>
          </p:cNvSpPr>
          <p:nvPr>
            <p:ph idx="1"/>
          </p:nvPr>
        </p:nvSpPr>
        <p:spPr>
          <a:xfrm>
            <a:off x="838199" y="1825625"/>
            <a:ext cx="11210365" cy="4351338"/>
          </a:xfrm>
        </p:spPr>
        <p:txBody>
          <a:bodyPr>
            <a:normAutofit fontScale="85000" lnSpcReduction="20000"/>
          </a:bodyPr>
          <a:lstStyle/>
          <a:p>
            <a:r>
              <a:rPr lang="en-US" dirty="0">
                <a:latin typeface="Arial" panose="020B0604020202020204" pitchFamily="34" charset="0"/>
                <a:cs typeface="Arial" panose="020B0604020202020204" pitchFamily="34" charset="0"/>
              </a:rPr>
              <a:t>Research Available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 highlights and discussion areas today:</a:t>
            </a:r>
          </a:p>
          <a:p>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1:   Work From Home  – Unintended Inequities from Steelcase</a:t>
            </a:r>
          </a:p>
          <a:p>
            <a:pPr lvl="1">
              <a:spcBef>
                <a:spcPts val="0"/>
              </a:spcBef>
              <a:defRPr/>
            </a:pPr>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2:   Employee perspective on Return To Work (RTW) – From Steelcase</a:t>
            </a:r>
          </a:p>
          <a:p>
            <a:pPr lvl="1">
              <a:spcBef>
                <a:spcPts val="0"/>
              </a:spcBef>
              <a:defRPr/>
            </a:pPr>
            <a:endParaRPr lang="en-US" dirty="0">
              <a:latin typeface="Arial" panose="020B0604020202020204" pitchFamily="34" charset="0"/>
              <a:cs typeface="Arial" panose="020B0604020202020204" pitchFamily="34" charset="0"/>
            </a:endParaRPr>
          </a:p>
          <a:p>
            <a:pPr lvl="1">
              <a:spcBef>
                <a:spcPts val="0"/>
              </a:spcBef>
              <a:defRPr/>
            </a:pPr>
            <a:r>
              <a:rPr lang="en-US" dirty="0">
                <a:latin typeface="Arial" panose="020B0604020202020204" pitchFamily="34" charset="0"/>
                <a:cs typeface="Arial" panose="020B0604020202020204" pitchFamily="34" charset="0"/>
              </a:rPr>
              <a:t>Research Topic 3:   Perkins &amp; Will  - Applying the research.</a:t>
            </a:r>
          </a:p>
          <a:p>
            <a:pPr lvl="1">
              <a:spcBef>
                <a:spcPts val="0"/>
              </a:spcBef>
              <a:defRPr/>
            </a:pPr>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Breakouts to discuss the topics and then report back.</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Action Steps</a:t>
            </a:r>
          </a:p>
        </p:txBody>
      </p:sp>
      <p:pic>
        <p:nvPicPr>
          <p:cNvPr id="1026" name="Picture 2" descr="Green Check Mark Icon On A White Background. Stock Photo - Illustration of  positive, checkbox: 110075104">
            <a:extLst>
              <a:ext uri="{FF2B5EF4-FFF2-40B4-BE49-F238E27FC236}">
                <a16:creationId xmlns:a16="http://schemas.microsoft.com/office/drawing/2014/main" id="{8FD55A8C-15BF-4674-B335-40584A0555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186" y="1620909"/>
            <a:ext cx="806299" cy="6719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een Check Mark Icon On A White Background. Stock Photo - Illustration of  positive, checkbox: 110075104">
            <a:extLst>
              <a:ext uri="{FF2B5EF4-FFF2-40B4-BE49-F238E27FC236}">
                <a16:creationId xmlns:a16="http://schemas.microsoft.com/office/drawing/2014/main" id="{FA4A465E-65D4-4B3B-8A1F-5E357838C1D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185" y="2427762"/>
            <a:ext cx="806299" cy="6719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1EF722-478F-4519-89E5-3647CAB60A7F}"/>
              </a:ext>
            </a:extLst>
          </p:cNvPr>
          <p:cNvSpPr>
            <a:spLocks noGrp="1"/>
          </p:cNvSpPr>
          <p:nvPr>
            <p:ph type="sldNum" sz="quarter" idx="12"/>
          </p:nvPr>
        </p:nvSpPr>
        <p:spPr/>
        <p:txBody>
          <a:bodyPr/>
          <a:lstStyle/>
          <a:p>
            <a:fld id="{EC09626C-130F-45EC-A3AA-F0A533F9FCF0}" type="slidenum">
              <a:rPr lang="en-US" smtClean="0"/>
              <a:t>26</a:t>
            </a:fld>
            <a:endParaRPr lang="en-US"/>
          </a:p>
        </p:txBody>
      </p:sp>
    </p:spTree>
    <p:extLst>
      <p:ext uri="{BB962C8B-B14F-4D97-AF65-F5344CB8AC3E}">
        <p14:creationId xmlns:p14="http://schemas.microsoft.com/office/powerpoint/2010/main" val="130420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CF9E-6FAC-4EC9-A26D-70ABA44BC009}"/>
              </a:ext>
            </a:extLst>
          </p:cNvPr>
          <p:cNvSpPr>
            <a:spLocks noGrp="1"/>
          </p:cNvSpPr>
          <p:nvPr>
            <p:ph type="title"/>
          </p:nvPr>
        </p:nvSpPr>
        <p:spPr/>
        <p:txBody>
          <a:bodyPr/>
          <a:lstStyle/>
          <a:p>
            <a:r>
              <a:rPr lang="en-US" b="1" dirty="0">
                <a:latin typeface="Arial Black" panose="020B0A04020102020204" pitchFamily="34" charset="0"/>
              </a:rPr>
              <a:t>BREAKOUTS</a:t>
            </a:r>
          </a:p>
        </p:txBody>
      </p:sp>
      <p:sp>
        <p:nvSpPr>
          <p:cNvPr id="3" name="Content Placeholder 2">
            <a:extLst>
              <a:ext uri="{FF2B5EF4-FFF2-40B4-BE49-F238E27FC236}">
                <a16:creationId xmlns:a16="http://schemas.microsoft.com/office/drawing/2014/main" id="{F7E429AF-97D6-4BE8-B5F5-83CE15F1C9DE}"/>
              </a:ext>
            </a:extLst>
          </p:cNvPr>
          <p:cNvSpPr>
            <a:spLocks noGrp="1"/>
          </p:cNvSpPr>
          <p:nvPr>
            <p:ph idx="1"/>
          </p:nvPr>
        </p:nvSpPr>
        <p:spPr/>
        <p:txBody>
          <a:bodyPr/>
          <a:lstStyle/>
          <a:p>
            <a:pPr marL="0" indent="0">
              <a:buNone/>
            </a:pPr>
            <a:r>
              <a:rPr lang="en-US" dirty="0"/>
              <a:t>We have 3 questions.   </a:t>
            </a:r>
          </a:p>
          <a:p>
            <a:pPr marL="0" indent="0">
              <a:buNone/>
            </a:pPr>
            <a:endParaRPr lang="en-US" dirty="0"/>
          </a:p>
          <a:p>
            <a:pPr marL="0" indent="0">
              <a:buNone/>
            </a:pPr>
            <a:r>
              <a:rPr lang="en-US" dirty="0"/>
              <a:t>Please enjoy the discussion and have someone ready to share highlights from your breakout when we regroup.</a:t>
            </a:r>
          </a:p>
          <a:p>
            <a:pPr marL="0" indent="0">
              <a:buNone/>
            </a:pPr>
            <a:endParaRPr lang="en-US" dirty="0"/>
          </a:p>
        </p:txBody>
      </p:sp>
      <p:sp>
        <p:nvSpPr>
          <p:cNvPr id="4" name="Slide Number Placeholder 3">
            <a:extLst>
              <a:ext uri="{FF2B5EF4-FFF2-40B4-BE49-F238E27FC236}">
                <a16:creationId xmlns:a16="http://schemas.microsoft.com/office/drawing/2014/main" id="{2996580B-7B57-4072-820E-CE4BAAA9298F}"/>
              </a:ext>
            </a:extLst>
          </p:cNvPr>
          <p:cNvSpPr>
            <a:spLocks noGrp="1"/>
          </p:cNvSpPr>
          <p:nvPr>
            <p:ph type="sldNum" sz="quarter" idx="12"/>
          </p:nvPr>
        </p:nvSpPr>
        <p:spPr/>
        <p:txBody>
          <a:bodyPr/>
          <a:lstStyle/>
          <a:p>
            <a:fld id="{EC09626C-130F-45EC-A3AA-F0A533F9FCF0}" type="slidenum">
              <a:rPr lang="en-US" smtClean="0"/>
              <a:t>27</a:t>
            </a:fld>
            <a:endParaRPr lang="en-US"/>
          </a:p>
        </p:txBody>
      </p:sp>
    </p:spTree>
    <p:extLst>
      <p:ext uri="{BB962C8B-B14F-4D97-AF65-F5344CB8AC3E}">
        <p14:creationId xmlns:p14="http://schemas.microsoft.com/office/powerpoint/2010/main" val="353576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CF9E-6FAC-4EC9-A26D-70ABA44BC009}"/>
              </a:ext>
            </a:extLst>
          </p:cNvPr>
          <p:cNvSpPr>
            <a:spLocks noGrp="1"/>
          </p:cNvSpPr>
          <p:nvPr>
            <p:ph type="title"/>
          </p:nvPr>
        </p:nvSpPr>
        <p:spPr>
          <a:xfrm>
            <a:off x="838200" y="338231"/>
            <a:ext cx="10515600" cy="1325563"/>
          </a:xfrm>
        </p:spPr>
        <p:txBody>
          <a:bodyPr/>
          <a:lstStyle/>
          <a:p>
            <a:r>
              <a:rPr lang="en-US" b="1" dirty="0">
                <a:latin typeface="Arial Black" panose="020B0A04020102020204" pitchFamily="34" charset="0"/>
              </a:rPr>
              <a:t>BREAKOUTS</a:t>
            </a:r>
          </a:p>
        </p:txBody>
      </p:sp>
      <p:sp>
        <p:nvSpPr>
          <p:cNvPr id="3" name="Content Placeholder 2">
            <a:extLst>
              <a:ext uri="{FF2B5EF4-FFF2-40B4-BE49-F238E27FC236}">
                <a16:creationId xmlns:a16="http://schemas.microsoft.com/office/drawing/2014/main" id="{F7E429AF-97D6-4BE8-B5F5-83CE15F1C9DE}"/>
              </a:ext>
            </a:extLst>
          </p:cNvPr>
          <p:cNvSpPr>
            <a:spLocks noGrp="1"/>
          </p:cNvSpPr>
          <p:nvPr>
            <p:ph idx="1"/>
          </p:nvPr>
        </p:nvSpPr>
        <p:spPr>
          <a:xfrm>
            <a:off x="877419" y="1253331"/>
            <a:ext cx="11039229" cy="4351338"/>
          </a:xfrm>
        </p:spPr>
        <p:txBody>
          <a:bodyPr/>
          <a:lstStyle/>
          <a:p>
            <a:pPr marL="0" indent="0">
              <a:buNone/>
            </a:pPr>
            <a:r>
              <a:rPr lang="en-US" sz="1800" dirty="0"/>
              <a:t>We have 3 questions.   Please enjoy the discussion and have someone ready to share highlights from your breakout when we regroup.</a:t>
            </a:r>
          </a:p>
          <a:p>
            <a:pPr marL="0" indent="0">
              <a:buNone/>
            </a:pPr>
            <a:endParaRPr lang="en-US" dirty="0"/>
          </a:p>
        </p:txBody>
      </p:sp>
      <p:sp>
        <p:nvSpPr>
          <p:cNvPr id="4" name="TextBox 3">
            <a:extLst>
              <a:ext uri="{FF2B5EF4-FFF2-40B4-BE49-F238E27FC236}">
                <a16:creationId xmlns:a16="http://schemas.microsoft.com/office/drawing/2014/main" id="{494F7B7F-ED74-4AD3-800A-5960F7CC9D30}"/>
              </a:ext>
            </a:extLst>
          </p:cNvPr>
          <p:cNvSpPr txBox="1"/>
          <p:nvPr/>
        </p:nvSpPr>
        <p:spPr>
          <a:xfrm>
            <a:off x="4115921" y="1905337"/>
            <a:ext cx="8076079" cy="923330"/>
          </a:xfrm>
          <a:prstGeom prst="rect">
            <a:avLst/>
          </a:prstGeom>
          <a:noFill/>
        </p:spPr>
        <p:txBody>
          <a:bodyPr wrap="square" rtlCol="0">
            <a:spAutoFit/>
          </a:bodyPr>
          <a:lstStyle/>
          <a:p>
            <a:r>
              <a:rPr lang="en-US" b="1" dirty="0"/>
              <a:t>Question 1:</a:t>
            </a:r>
          </a:p>
          <a:p>
            <a:r>
              <a:rPr lang="en-US" sz="1800" dirty="0">
                <a:latin typeface="Arial" panose="020B0604020202020204" pitchFamily="34" charset="0"/>
                <a:cs typeface="Arial" panose="020B0604020202020204" pitchFamily="34" charset="0"/>
              </a:rPr>
              <a:t>If returning to the office (even hybrid) is part of your business strategy, how will you consider employee </a:t>
            </a:r>
            <a:r>
              <a:rPr lang="en-US" dirty="0">
                <a:latin typeface="Arial" panose="020B0604020202020204" pitchFamily="34" charset="0"/>
                <a:cs typeface="Arial" panose="020B0604020202020204" pitchFamily="34" charset="0"/>
              </a:rPr>
              <a:t>perspectives/personas</a:t>
            </a:r>
            <a:r>
              <a:rPr lang="en-US" sz="1800" dirty="0">
                <a:latin typeface="Arial" panose="020B0604020202020204" pitchFamily="34" charset="0"/>
                <a:cs typeface="Arial" panose="020B0604020202020204" pitchFamily="34" charset="0"/>
              </a:rPr>
              <a:t>?</a:t>
            </a:r>
            <a:endParaRPr lang="en-US" dirty="0"/>
          </a:p>
        </p:txBody>
      </p:sp>
      <p:pic>
        <p:nvPicPr>
          <p:cNvPr id="5" name="Picture 4">
            <a:extLst>
              <a:ext uri="{FF2B5EF4-FFF2-40B4-BE49-F238E27FC236}">
                <a16:creationId xmlns:a16="http://schemas.microsoft.com/office/drawing/2014/main" id="{642A9237-EBCC-4EAC-A863-6C047017EF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7151" y="2017281"/>
            <a:ext cx="3092018" cy="1144046"/>
          </a:xfrm>
          <a:prstGeom prst="rect">
            <a:avLst/>
          </a:prstGeom>
        </p:spPr>
      </p:pic>
      <p:sp>
        <p:nvSpPr>
          <p:cNvPr id="6" name="TextBox 5">
            <a:extLst>
              <a:ext uri="{FF2B5EF4-FFF2-40B4-BE49-F238E27FC236}">
                <a16:creationId xmlns:a16="http://schemas.microsoft.com/office/drawing/2014/main" id="{5404436D-1E0E-4B29-93C7-AC7E4F111705}"/>
              </a:ext>
            </a:extLst>
          </p:cNvPr>
          <p:cNvSpPr txBox="1"/>
          <p:nvPr/>
        </p:nvSpPr>
        <p:spPr>
          <a:xfrm>
            <a:off x="4069169" y="3287181"/>
            <a:ext cx="7847479" cy="1477328"/>
          </a:xfrm>
          <a:prstGeom prst="rect">
            <a:avLst/>
          </a:prstGeom>
          <a:noFill/>
        </p:spPr>
        <p:txBody>
          <a:bodyPr wrap="square" rtlCol="0">
            <a:spAutoFit/>
          </a:bodyPr>
          <a:lstStyle/>
          <a:p>
            <a:r>
              <a:rPr lang="en-US" b="1" dirty="0"/>
              <a:t>Question 2:</a:t>
            </a:r>
            <a:endParaRPr lang="en-US" dirty="0"/>
          </a:p>
          <a:p>
            <a:pPr marL="0" indent="0">
              <a:buNone/>
            </a:pPr>
            <a:r>
              <a:rPr lang="en-US" sz="1800" dirty="0">
                <a:solidFill>
                  <a:srgbClr val="000000"/>
                </a:solidFill>
                <a:latin typeface="Arial" panose="020B0604020202020204" pitchFamily="34" charset="0"/>
                <a:cs typeface="Arial" panose="020B0604020202020204" pitchFamily="34" charset="0"/>
              </a:rPr>
              <a:t>If you have business reasons for wanting employees to work from home (attract talent, choice, commutes, cost savings) how can you implement your WFH strategy without creating inequities and burdens arising from different at home working environments and conditions?</a:t>
            </a:r>
          </a:p>
        </p:txBody>
      </p:sp>
      <p:sp>
        <p:nvSpPr>
          <p:cNvPr id="7" name="TextBox 6">
            <a:extLst>
              <a:ext uri="{FF2B5EF4-FFF2-40B4-BE49-F238E27FC236}">
                <a16:creationId xmlns:a16="http://schemas.microsoft.com/office/drawing/2014/main" id="{19CC3724-D02C-4C53-8BB0-74B7BF815BFC}"/>
              </a:ext>
            </a:extLst>
          </p:cNvPr>
          <p:cNvSpPr txBox="1"/>
          <p:nvPr/>
        </p:nvSpPr>
        <p:spPr>
          <a:xfrm>
            <a:off x="4097431" y="5321433"/>
            <a:ext cx="7864283" cy="1200329"/>
          </a:xfrm>
          <a:prstGeom prst="rect">
            <a:avLst/>
          </a:prstGeom>
          <a:noFill/>
        </p:spPr>
        <p:txBody>
          <a:bodyPr wrap="square" rtlCol="0">
            <a:spAutoFit/>
          </a:bodyPr>
          <a:lstStyle/>
          <a:p>
            <a:r>
              <a:rPr lang="en-US" b="1" dirty="0"/>
              <a:t>Question 3:</a:t>
            </a:r>
          </a:p>
          <a:p>
            <a:r>
              <a:rPr lang="en-US" sz="1800" dirty="0">
                <a:latin typeface="Arial" panose="020B0604020202020204" pitchFamily="34" charset="0"/>
                <a:cs typeface="Arial" panose="020B0604020202020204" pitchFamily="34" charset="0"/>
              </a:rPr>
              <a:t>Perkins &amp; Will discussed applying research.    How is your organization </a:t>
            </a:r>
            <a:r>
              <a:rPr lang="en-US" dirty="0">
                <a:latin typeface="Arial" panose="020B0604020202020204" pitchFamily="34" charset="0"/>
                <a:cs typeface="Arial" panose="020B0604020202020204" pitchFamily="34" charset="0"/>
              </a:rPr>
              <a:t>defining their future workplaces strategies and what research are you (or will you) use?</a:t>
            </a:r>
            <a:endParaRPr lang="en-US" dirty="0"/>
          </a:p>
        </p:txBody>
      </p:sp>
      <p:pic>
        <p:nvPicPr>
          <p:cNvPr id="8" name="Picture 2">
            <a:extLst>
              <a:ext uri="{FF2B5EF4-FFF2-40B4-BE49-F238E27FC236}">
                <a16:creationId xmlns:a16="http://schemas.microsoft.com/office/drawing/2014/main" id="{6A996312-0963-4697-98A4-5B893D4EBD73}"/>
              </a:ext>
            </a:extLst>
          </p:cNvPr>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a:stretch/>
        </p:blipFill>
        <p:spPr bwMode="auto">
          <a:xfrm>
            <a:off x="1686160" y="3429000"/>
            <a:ext cx="1765891" cy="11936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1B717A5-A04E-4191-A64E-B64E11603D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8968" y="5136692"/>
            <a:ext cx="3108512" cy="1735488"/>
          </a:xfrm>
          <a:prstGeom prst="rect">
            <a:avLst/>
          </a:prstGeom>
        </p:spPr>
      </p:pic>
      <p:sp>
        <p:nvSpPr>
          <p:cNvPr id="23" name="Slide Number Placeholder 22">
            <a:extLst>
              <a:ext uri="{FF2B5EF4-FFF2-40B4-BE49-F238E27FC236}">
                <a16:creationId xmlns:a16="http://schemas.microsoft.com/office/drawing/2014/main" id="{84621860-0C8F-4BE4-AADA-6EE888154130}"/>
              </a:ext>
            </a:extLst>
          </p:cNvPr>
          <p:cNvSpPr>
            <a:spLocks noGrp="1"/>
          </p:cNvSpPr>
          <p:nvPr>
            <p:ph type="sldNum" sz="quarter" idx="12"/>
          </p:nvPr>
        </p:nvSpPr>
        <p:spPr/>
        <p:txBody>
          <a:bodyPr/>
          <a:lstStyle/>
          <a:p>
            <a:fld id="{EC09626C-130F-45EC-A3AA-F0A533F9FCF0}" type="slidenum">
              <a:rPr lang="en-US" smtClean="0"/>
              <a:t>28</a:t>
            </a:fld>
            <a:endParaRPr lang="en-US"/>
          </a:p>
        </p:txBody>
      </p:sp>
    </p:spTree>
    <p:extLst>
      <p:ext uri="{BB962C8B-B14F-4D97-AF65-F5344CB8AC3E}">
        <p14:creationId xmlns:p14="http://schemas.microsoft.com/office/powerpoint/2010/main" val="726370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B645-9C3D-494F-90C7-D4C4FBA49CCA}"/>
              </a:ext>
            </a:extLst>
          </p:cNvPr>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Report outs by group.</a:t>
            </a:r>
          </a:p>
        </p:txBody>
      </p:sp>
      <p:sp>
        <p:nvSpPr>
          <p:cNvPr id="3" name="Slide Number Placeholder 2">
            <a:extLst>
              <a:ext uri="{FF2B5EF4-FFF2-40B4-BE49-F238E27FC236}">
                <a16:creationId xmlns:a16="http://schemas.microsoft.com/office/drawing/2014/main" id="{8131A1C5-EC3B-41B2-BE56-04153B9D0EA2}"/>
              </a:ext>
            </a:extLst>
          </p:cNvPr>
          <p:cNvSpPr>
            <a:spLocks noGrp="1"/>
          </p:cNvSpPr>
          <p:nvPr>
            <p:ph type="sldNum" sz="quarter" idx="12"/>
          </p:nvPr>
        </p:nvSpPr>
        <p:spPr/>
        <p:txBody>
          <a:bodyPr/>
          <a:lstStyle/>
          <a:p>
            <a:fld id="{EC09626C-130F-45EC-A3AA-F0A533F9FCF0}" type="slidenum">
              <a:rPr lang="en-US" smtClean="0"/>
              <a:t>29</a:t>
            </a:fld>
            <a:endParaRPr lang="en-US"/>
          </a:p>
        </p:txBody>
      </p:sp>
    </p:spTree>
    <p:extLst>
      <p:ext uri="{BB962C8B-B14F-4D97-AF65-F5344CB8AC3E}">
        <p14:creationId xmlns:p14="http://schemas.microsoft.com/office/powerpoint/2010/main" val="296040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5BDE-456E-48F5-99D8-BE429FD01D88}"/>
              </a:ext>
            </a:extLst>
          </p:cNvPr>
          <p:cNvSpPr>
            <a:spLocks noGrp="1"/>
          </p:cNvSpPr>
          <p:nvPr>
            <p:ph type="title"/>
          </p:nvPr>
        </p:nvSpPr>
        <p:spPr/>
        <p:txBody>
          <a:bodyPr/>
          <a:lstStyle/>
          <a:p>
            <a:r>
              <a:rPr lang="en-US" dirty="0">
                <a:latin typeface="Arial Black" panose="020B0A04020102020204" pitchFamily="34" charset="0"/>
              </a:rPr>
              <a:t>Research Referenced Today:</a:t>
            </a:r>
          </a:p>
        </p:txBody>
      </p:sp>
      <p:pic>
        <p:nvPicPr>
          <p:cNvPr id="7" name="Picture 6">
            <a:extLst>
              <a:ext uri="{FF2B5EF4-FFF2-40B4-BE49-F238E27FC236}">
                <a16:creationId xmlns:a16="http://schemas.microsoft.com/office/drawing/2014/main" id="{7C5CECBA-D631-41E7-A1A1-04FBF042D6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8"/>
          <a:stretch/>
        </p:blipFill>
        <p:spPr>
          <a:xfrm>
            <a:off x="6170802" y="1690687"/>
            <a:ext cx="3048627" cy="1596269"/>
          </a:xfrm>
          <a:prstGeom prst="rect">
            <a:avLst/>
          </a:prstGeom>
        </p:spPr>
      </p:pic>
      <p:sp>
        <p:nvSpPr>
          <p:cNvPr id="11" name="TextBox 10">
            <a:extLst>
              <a:ext uri="{FF2B5EF4-FFF2-40B4-BE49-F238E27FC236}">
                <a16:creationId xmlns:a16="http://schemas.microsoft.com/office/drawing/2014/main" id="{A2128D58-C5EA-4F9C-91C8-5E33CF6A5D5D}"/>
              </a:ext>
            </a:extLst>
          </p:cNvPr>
          <p:cNvSpPr txBox="1"/>
          <p:nvPr/>
        </p:nvSpPr>
        <p:spPr>
          <a:xfrm>
            <a:off x="392806" y="3718679"/>
            <a:ext cx="5278442" cy="3139321"/>
          </a:xfrm>
          <a:prstGeom prst="rect">
            <a:avLst/>
          </a:prstGeom>
          <a:noFill/>
        </p:spPr>
        <p:txBody>
          <a:bodyPr wrap="square">
            <a:spAutoFit/>
          </a:bodyPr>
          <a:lstStyle/>
          <a:p>
            <a:pPr algn="l"/>
            <a:r>
              <a:rPr lang="en-US" b="1" i="0" u="none" strike="noStrike" dirty="0">
                <a:solidFill>
                  <a:srgbClr val="191919"/>
                </a:solidFill>
                <a:effectLst/>
                <a:latin typeface="Helvetica Neue"/>
                <a:hlinkClick r:id="rId4"/>
              </a:rPr>
              <a:t>Global Report: Changing Expectations and the Future of Work</a:t>
            </a:r>
            <a:endParaRPr lang="en-US" b="1" i="0" dirty="0">
              <a:solidFill>
                <a:srgbClr val="191919"/>
              </a:solidFill>
              <a:effectLst/>
              <a:latin typeface="Helvetica Neue"/>
            </a:endParaRPr>
          </a:p>
          <a:p>
            <a:pPr algn="l"/>
            <a:r>
              <a:rPr lang="en-US" b="0" i="0" dirty="0">
                <a:solidFill>
                  <a:srgbClr val="333333"/>
                </a:solidFill>
                <a:effectLst/>
                <a:latin typeface="inherit"/>
              </a:rPr>
              <a:t>Insights from the pandemic to create a better work experience. Steelcase surveyed 32,000 people across 10 countries to reveal the blueprint for creating a better work experience. Discover how the workplace must change. </a:t>
            </a:r>
          </a:p>
          <a:p>
            <a:pPr algn="l"/>
            <a:endParaRPr lang="en-US" dirty="0">
              <a:solidFill>
                <a:srgbClr val="333333"/>
              </a:solidFill>
              <a:latin typeface="inherit"/>
            </a:endParaRPr>
          </a:p>
          <a:p>
            <a:r>
              <a:rPr lang="en-US" dirty="0">
                <a:hlinkClick r:id="rId5"/>
              </a:rPr>
              <a:t>https://www.steelcase.com/research/articles/topics/work-better</a:t>
            </a:r>
            <a:endParaRPr lang="en-US" dirty="0"/>
          </a:p>
          <a:p>
            <a:endParaRPr lang="en-US" b="0" i="0" dirty="0">
              <a:solidFill>
                <a:srgbClr val="333333"/>
              </a:solidFill>
              <a:effectLst/>
              <a:latin typeface="inherit"/>
            </a:endParaRPr>
          </a:p>
        </p:txBody>
      </p:sp>
      <p:sp>
        <p:nvSpPr>
          <p:cNvPr id="10" name="TextBox 9">
            <a:extLst>
              <a:ext uri="{FF2B5EF4-FFF2-40B4-BE49-F238E27FC236}">
                <a16:creationId xmlns:a16="http://schemas.microsoft.com/office/drawing/2014/main" id="{4440C302-9443-4F4E-8E2F-0C58353E424D}"/>
              </a:ext>
            </a:extLst>
          </p:cNvPr>
          <p:cNvSpPr txBox="1"/>
          <p:nvPr/>
        </p:nvSpPr>
        <p:spPr>
          <a:xfrm>
            <a:off x="6459089" y="3673603"/>
            <a:ext cx="5520680" cy="2585323"/>
          </a:xfrm>
          <a:prstGeom prst="rect">
            <a:avLst/>
          </a:prstGeom>
          <a:noFill/>
        </p:spPr>
        <p:txBody>
          <a:bodyPr wrap="square">
            <a:spAutoFit/>
          </a:bodyPr>
          <a:lstStyle/>
          <a:p>
            <a:r>
              <a:rPr lang="en-US" dirty="0"/>
              <a:t>Perkins &amp; Will has been reviewing and synthesizing research —including there own—that has been conducted throughout this past year to develop data to guide future strategy.</a:t>
            </a:r>
          </a:p>
          <a:p>
            <a:endParaRPr lang="en-US" dirty="0"/>
          </a:p>
          <a:p>
            <a:r>
              <a:rPr lang="en-US" dirty="0"/>
              <a:t>Please also enjoy the summary document related to Covid-19 and the Workplace.</a:t>
            </a:r>
          </a:p>
          <a:p>
            <a:endParaRPr lang="en-US" dirty="0"/>
          </a:p>
          <a:p>
            <a:r>
              <a:rPr lang="en-US" dirty="0"/>
              <a:t>And visit http://research.perkinswill.com</a:t>
            </a:r>
          </a:p>
        </p:txBody>
      </p:sp>
      <p:sp>
        <p:nvSpPr>
          <p:cNvPr id="4" name="Slide Number Placeholder 3">
            <a:extLst>
              <a:ext uri="{FF2B5EF4-FFF2-40B4-BE49-F238E27FC236}">
                <a16:creationId xmlns:a16="http://schemas.microsoft.com/office/drawing/2014/main" id="{F76EEE01-2A9E-4B35-8BDD-9361EB02A454}"/>
              </a:ext>
            </a:extLst>
          </p:cNvPr>
          <p:cNvSpPr>
            <a:spLocks noGrp="1"/>
          </p:cNvSpPr>
          <p:nvPr>
            <p:ph type="sldNum" sz="quarter" idx="12"/>
          </p:nvPr>
        </p:nvSpPr>
        <p:spPr/>
        <p:txBody>
          <a:bodyPr/>
          <a:lstStyle/>
          <a:p>
            <a:fld id="{EC09626C-130F-45EC-A3AA-F0A533F9FCF0}" type="slidenum">
              <a:rPr lang="en-US" smtClean="0"/>
              <a:t>3</a:t>
            </a:fld>
            <a:endParaRPr lang="en-US"/>
          </a:p>
        </p:txBody>
      </p:sp>
      <p:pic>
        <p:nvPicPr>
          <p:cNvPr id="6" name="Picture 5">
            <a:extLst>
              <a:ext uri="{FF2B5EF4-FFF2-40B4-BE49-F238E27FC236}">
                <a16:creationId xmlns:a16="http://schemas.microsoft.com/office/drawing/2014/main" id="{9C3F4521-AFFB-4614-8F24-B74EA13F2B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19429" y="1731693"/>
            <a:ext cx="2910038" cy="1555263"/>
          </a:xfrm>
          <a:prstGeom prst="rect">
            <a:avLst/>
          </a:prstGeom>
          <a:ln>
            <a:solidFill>
              <a:schemeClr val="accent1"/>
            </a:solidFill>
          </a:ln>
        </p:spPr>
      </p:pic>
      <p:pic>
        <p:nvPicPr>
          <p:cNvPr id="8" name="Picture 7">
            <a:extLst>
              <a:ext uri="{FF2B5EF4-FFF2-40B4-BE49-F238E27FC236}">
                <a16:creationId xmlns:a16="http://schemas.microsoft.com/office/drawing/2014/main" id="{221C1630-9656-4348-BCCE-2844DED892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33575" y="1692246"/>
            <a:ext cx="2905166" cy="1634156"/>
          </a:xfrm>
          <a:prstGeom prst="rect">
            <a:avLst/>
          </a:prstGeom>
        </p:spPr>
      </p:pic>
      <p:pic>
        <p:nvPicPr>
          <p:cNvPr id="15" name="Picture 14">
            <a:extLst>
              <a:ext uri="{FF2B5EF4-FFF2-40B4-BE49-F238E27FC236}">
                <a16:creationId xmlns:a16="http://schemas.microsoft.com/office/drawing/2014/main" id="{5FB6919E-A715-4E07-B259-756D5C5C4ED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6141" y="1690688"/>
            <a:ext cx="2189408" cy="1715262"/>
          </a:xfrm>
          <a:prstGeom prst="rect">
            <a:avLst/>
          </a:prstGeom>
        </p:spPr>
      </p:pic>
    </p:spTree>
    <p:extLst>
      <p:ext uri="{BB962C8B-B14F-4D97-AF65-F5344CB8AC3E}">
        <p14:creationId xmlns:p14="http://schemas.microsoft.com/office/powerpoint/2010/main" val="3885198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602B-8435-41F5-88BB-31DD8D3AEEE1}"/>
              </a:ext>
            </a:extLst>
          </p:cNvPr>
          <p:cNvSpPr>
            <a:spLocks noGrp="1"/>
          </p:cNvSpPr>
          <p:nvPr>
            <p:ph type="title"/>
          </p:nvPr>
        </p:nvSpPr>
        <p:spPr/>
        <p:txBody>
          <a:bodyPr/>
          <a:lstStyle/>
          <a:p>
            <a:r>
              <a:rPr lang="en-US" b="1" dirty="0">
                <a:latin typeface="Arial Black" panose="020B0A04020102020204" pitchFamily="34" charset="0"/>
              </a:rPr>
              <a:t>ACTIONS AND NEXT STEPS</a:t>
            </a:r>
          </a:p>
        </p:txBody>
      </p:sp>
      <p:sp>
        <p:nvSpPr>
          <p:cNvPr id="3" name="Content Placeholder 2">
            <a:extLst>
              <a:ext uri="{FF2B5EF4-FFF2-40B4-BE49-F238E27FC236}">
                <a16:creationId xmlns:a16="http://schemas.microsoft.com/office/drawing/2014/main" id="{CF2BDD42-C681-4767-BA69-39635B0CBAC8}"/>
              </a:ext>
            </a:extLst>
          </p:cNvPr>
          <p:cNvSpPr>
            <a:spLocks noGrp="1"/>
          </p:cNvSpPr>
          <p:nvPr>
            <p:ph idx="1"/>
          </p:nvPr>
        </p:nvSpPr>
        <p:spPr>
          <a:xfrm>
            <a:off x="838200" y="1825625"/>
            <a:ext cx="6129270" cy="4895850"/>
          </a:xfrm>
        </p:spPr>
        <p:txBody>
          <a:bodyPr>
            <a:normAutofit fontScale="70000" lnSpcReduction="20000"/>
          </a:bodyPr>
          <a:lstStyle/>
          <a:p>
            <a:r>
              <a:rPr lang="en-US" dirty="0"/>
              <a:t>Check out the reading list provided.</a:t>
            </a:r>
          </a:p>
          <a:p>
            <a:r>
              <a:rPr lang="en-US" dirty="0"/>
              <a:t>Review parts of this presentation with leaders in your organization.</a:t>
            </a:r>
          </a:p>
          <a:p>
            <a:r>
              <a:rPr lang="en-US" dirty="0"/>
              <a:t>Develop cross functional leadership collaborative:  HR, IT, Facilities/Real Estate, Finance, Legal.</a:t>
            </a:r>
          </a:p>
          <a:p>
            <a:r>
              <a:rPr lang="en-US" dirty="0"/>
              <a:t>Define your strategies and policies with employee perspective in mind.</a:t>
            </a:r>
          </a:p>
          <a:p>
            <a:r>
              <a:rPr lang="en-US" dirty="0"/>
              <a:t>Talk to peer and industry groups for their ideas and best practices.</a:t>
            </a:r>
          </a:p>
          <a:p>
            <a:r>
              <a:rPr lang="en-US" dirty="0"/>
              <a:t>Define and engage in change management.</a:t>
            </a:r>
          </a:p>
          <a:p>
            <a:r>
              <a:rPr lang="en-US" dirty="0"/>
              <a:t>Try a survey or focus group engage employees.</a:t>
            </a:r>
          </a:p>
          <a:p>
            <a:r>
              <a:rPr lang="en-US" dirty="0"/>
              <a:t>Ask these questions:   </a:t>
            </a:r>
          </a:p>
          <a:p>
            <a:pPr lvl="1"/>
            <a:r>
              <a:rPr lang="en-US" dirty="0"/>
              <a:t>What do individuals need  to RTW?</a:t>
            </a:r>
          </a:p>
          <a:p>
            <a:pPr lvl="1"/>
            <a:r>
              <a:rPr lang="en-US" dirty="0"/>
              <a:t>What do organizations need from employees?</a:t>
            </a:r>
          </a:p>
          <a:p>
            <a:pPr lvl="1"/>
            <a:r>
              <a:rPr lang="en-US" dirty="0"/>
              <a:t>What do teams need to thrive?</a:t>
            </a:r>
          </a:p>
          <a:p>
            <a:r>
              <a:rPr lang="en-US" dirty="0"/>
              <a:t>Strive to return to something better than we left.</a:t>
            </a:r>
          </a:p>
          <a:p>
            <a:endParaRPr lang="en-US" dirty="0"/>
          </a:p>
        </p:txBody>
      </p:sp>
      <p:sp>
        <p:nvSpPr>
          <p:cNvPr id="5" name="TextBox 4">
            <a:extLst>
              <a:ext uri="{FF2B5EF4-FFF2-40B4-BE49-F238E27FC236}">
                <a16:creationId xmlns:a16="http://schemas.microsoft.com/office/drawing/2014/main" id="{B20D1A3A-E608-440B-A902-8F73F5D1F44D}"/>
              </a:ext>
            </a:extLst>
          </p:cNvPr>
          <p:cNvSpPr txBox="1"/>
          <p:nvPr/>
        </p:nvSpPr>
        <p:spPr>
          <a:xfrm>
            <a:off x="7656490" y="4035679"/>
            <a:ext cx="4121239" cy="1200329"/>
          </a:xfrm>
          <a:prstGeom prst="rect">
            <a:avLst/>
          </a:prstGeom>
          <a:noFill/>
          <a:ln>
            <a:solidFill>
              <a:schemeClr val="accent1"/>
            </a:solidFill>
          </a:ln>
        </p:spPr>
        <p:txBody>
          <a:bodyPr wrap="square">
            <a:spAutoFit/>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2"/>
              </a:rPr>
              <a:t>https://www.steelcase.com/work-better-contact-us/#heres-how-we-can-help</a:t>
            </a:r>
            <a:r>
              <a:rPr lang="en-US" sz="1800" dirty="0">
                <a:effectLst/>
                <a:latin typeface="Calibri" panose="020F0502020204030204" pitchFamily="34" charset="0"/>
                <a:ea typeface="Calibri" panose="020F0502020204030204" pitchFamily="34" charset="0"/>
              </a:rPr>
              <a:t>  You can request a survey, workshop, pilot, consulting or other tools.   </a:t>
            </a:r>
          </a:p>
        </p:txBody>
      </p:sp>
      <p:sp>
        <p:nvSpPr>
          <p:cNvPr id="6" name="Slide Number Placeholder 5">
            <a:extLst>
              <a:ext uri="{FF2B5EF4-FFF2-40B4-BE49-F238E27FC236}">
                <a16:creationId xmlns:a16="http://schemas.microsoft.com/office/drawing/2014/main" id="{0198DCDD-2DE6-4F30-9BC6-21F00A7610F4}"/>
              </a:ext>
            </a:extLst>
          </p:cNvPr>
          <p:cNvSpPr>
            <a:spLocks noGrp="1"/>
          </p:cNvSpPr>
          <p:nvPr>
            <p:ph type="sldNum" sz="quarter" idx="12"/>
          </p:nvPr>
        </p:nvSpPr>
        <p:spPr/>
        <p:txBody>
          <a:bodyPr/>
          <a:lstStyle/>
          <a:p>
            <a:fld id="{EC09626C-130F-45EC-A3AA-F0A533F9FCF0}" type="slidenum">
              <a:rPr lang="en-US" smtClean="0"/>
              <a:t>30</a:t>
            </a:fld>
            <a:endParaRPr lang="en-US"/>
          </a:p>
        </p:txBody>
      </p:sp>
      <p:sp>
        <p:nvSpPr>
          <p:cNvPr id="10" name="TextBox 9">
            <a:extLst>
              <a:ext uri="{FF2B5EF4-FFF2-40B4-BE49-F238E27FC236}">
                <a16:creationId xmlns:a16="http://schemas.microsoft.com/office/drawing/2014/main" id="{F03C70F3-49F5-4F38-81D2-50F710102DF7}"/>
              </a:ext>
            </a:extLst>
          </p:cNvPr>
          <p:cNvSpPr txBox="1"/>
          <p:nvPr/>
        </p:nvSpPr>
        <p:spPr>
          <a:xfrm>
            <a:off x="7656490" y="2009104"/>
            <a:ext cx="4172755" cy="2308324"/>
          </a:xfrm>
          <a:prstGeom prst="rect">
            <a:avLst/>
          </a:prstGeom>
          <a:noFill/>
        </p:spPr>
        <p:txBody>
          <a:bodyPr wrap="square" rtlCol="0">
            <a:spAutoFit/>
          </a:bodyPr>
          <a:lstStyle/>
          <a:p>
            <a:r>
              <a:rPr lang="en-US" b="1" dirty="0"/>
              <a:t>Call Gina or Jenny</a:t>
            </a:r>
          </a:p>
          <a:p>
            <a:endParaRPr lang="en-US" dirty="0"/>
          </a:p>
          <a:p>
            <a:r>
              <a:rPr lang="sv-SE" dirty="0"/>
              <a:t>Gina Berndt </a:t>
            </a:r>
          </a:p>
          <a:p>
            <a:r>
              <a:rPr lang="sv-SE" dirty="0">
                <a:hlinkClick r:id="rId3"/>
              </a:rPr>
              <a:t>Gina.Berndt@perkinswill.com</a:t>
            </a:r>
            <a:endParaRPr lang="en-US" dirty="0"/>
          </a:p>
          <a:p>
            <a:endParaRPr lang="en-US" dirty="0"/>
          </a:p>
          <a:p>
            <a:r>
              <a:rPr lang="en-US" dirty="0"/>
              <a:t>Jenny Niemann </a:t>
            </a:r>
            <a:r>
              <a:rPr lang="en-US" dirty="0">
                <a:hlinkClick r:id="rId4"/>
              </a:rPr>
              <a:t>Jniemann@forwardspace.com</a:t>
            </a:r>
            <a:endParaRPr lang="en-US" dirty="0"/>
          </a:p>
          <a:p>
            <a:endParaRPr lang="en-US" dirty="0"/>
          </a:p>
        </p:txBody>
      </p:sp>
    </p:spTree>
    <p:extLst>
      <p:ext uri="{BB962C8B-B14F-4D97-AF65-F5344CB8AC3E}">
        <p14:creationId xmlns:p14="http://schemas.microsoft.com/office/powerpoint/2010/main" val="2511562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FA696-9D76-417D-ADA7-FA4440E1BA6B}"/>
              </a:ext>
            </a:extLst>
          </p:cNvPr>
          <p:cNvSpPr>
            <a:spLocks noGrp="1"/>
          </p:cNvSpPr>
          <p:nvPr>
            <p:ph type="title"/>
          </p:nvPr>
        </p:nvSpPr>
        <p:spPr>
          <a:xfrm>
            <a:off x="906361" y="5808163"/>
            <a:ext cx="10191405" cy="1109031"/>
          </a:xfrm>
        </p:spPr>
        <p:txBody>
          <a:bodyPr vert="horz" lIns="91440" tIns="45720" rIns="91440" bIns="45720" rtlCol="0" anchor="b">
            <a:normAutofit fontScale="90000"/>
          </a:bodyPr>
          <a:lstStyle/>
          <a:p>
            <a:pPr algn="ctr"/>
            <a:r>
              <a:rPr lang="en-US" sz="5200" kern="1200" dirty="0">
                <a:solidFill>
                  <a:schemeClr val="tx1"/>
                </a:solidFill>
                <a:latin typeface="Arial Black" panose="020B0A04020102020204" pitchFamily="34" charset="0"/>
              </a:rPr>
              <a:t>It is time for an experience that is fundamentally better</a:t>
            </a:r>
            <a:br>
              <a:rPr lang="en-US" sz="5200" kern="1200" dirty="0">
                <a:solidFill>
                  <a:schemeClr val="tx1"/>
                </a:solidFill>
                <a:latin typeface="Arial Black" panose="020B0A04020102020204" pitchFamily="34" charset="0"/>
              </a:rPr>
            </a:br>
            <a:br>
              <a:rPr lang="en-US" sz="5200" kern="1200" dirty="0">
                <a:solidFill>
                  <a:schemeClr val="tx1"/>
                </a:solidFill>
                <a:latin typeface="Arial Black" panose="020B0A04020102020204" pitchFamily="34" charset="0"/>
              </a:rPr>
            </a:br>
            <a:r>
              <a:rPr lang="en-US" sz="5200" kern="1200" dirty="0">
                <a:solidFill>
                  <a:schemeClr val="tx1"/>
                </a:solidFill>
                <a:latin typeface="Arial Black" panose="020B0A04020102020204" pitchFamily="34" charset="0"/>
              </a:rPr>
              <a:t>thank you</a:t>
            </a:r>
          </a:p>
        </p:txBody>
      </p:sp>
      <p:pic>
        <p:nvPicPr>
          <p:cNvPr id="8200" name="Picture 8">
            <a:extLst>
              <a:ext uri="{FF2B5EF4-FFF2-40B4-BE49-F238E27FC236}">
                <a16:creationId xmlns:a16="http://schemas.microsoft.com/office/drawing/2014/main" id="{CB0E9376-734E-451B-AF80-E12557BC155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98741" y="171720"/>
            <a:ext cx="5803323" cy="390567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8B69215E-E967-4AFD-A34B-F3651A0E068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89934" y="156394"/>
            <a:ext cx="5803323" cy="392099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4E91270-FBF6-4BF6-9B35-1B2C6A80EE81}"/>
              </a:ext>
            </a:extLst>
          </p:cNvPr>
          <p:cNvSpPr>
            <a:spLocks noGrp="1"/>
          </p:cNvSpPr>
          <p:nvPr>
            <p:ph type="sldNum" sz="quarter" idx="12"/>
          </p:nvPr>
        </p:nvSpPr>
        <p:spPr/>
        <p:txBody>
          <a:bodyPr/>
          <a:lstStyle/>
          <a:p>
            <a:fld id="{EC09626C-130F-45EC-A3AA-F0A533F9FCF0}" type="slidenum">
              <a:rPr lang="en-US" smtClean="0"/>
              <a:t>31</a:t>
            </a:fld>
            <a:endParaRPr lang="en-US"/>
          </a:p>
        </p:txBody>
      </p:sp>
    </p:spTree>
    <p:extLst>
      <p:ext uri="{BB962C8B-B14F-4D97-AF65-F5344CB8AC3E}">
        <p14:creationId xmlns:p14="http://schemas.microsoft.com/office/powerpoint/2010/main" val="18268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EBAA9-7862-41EB-AD61-E5383514B2CE}"/>
              </a:ext>
            </a:extLst>
          </p:cNvPr>
          <p:cNvSpPr>
            <a:spLocks noGrp="1"/>
          </p:cNvSpPr>
          <p:nvPr>
            <p:ph type="title"/>
          </p:nvPr>
        </p:nvSpPr>
        <p:spPr>
          <a:xfrm>
            <a:off x="648929" y="629266"/>
            <a:ext cx="3505495" cy="1622321"/>
          </a:xfrm>
        </p:spPr>
        <p:txBody>
          <a:bodyPr>
            <a:normAutofit/>
          </a:bodyPr>
          <a:lstStyle/>
          <a:p>
            <a:r>
              <a:rPr lang="en-US" dirty="0">
                <a:latin typeface="Arial Black" panose="020B0A04020102020204" pitchFamily="34" charset="0"/>
              </a:rPr>
              <a:t>Let’s get started</a:t>
            </a:r>
          </a:p>
        </p:txBody>
      </p:sp>
      <p:sp>
        <p:nvSpPr>
          <p:cNvPr id="3" name="Content Placeholder 2">
            <a:extLst>
              <a:ext uri="{FF2B5EF4-FFF2-40B4-BE49-F238E27FC236}">
                <a16:creationId xmlns:a16="http://schemas.microsoft.com/office/drawing/2014/main" id="{B8B0C618-5748-4E7A-814B-4F08BCA56502}"/>
              </a:ext>
            </a:extLst>
          </p:cNvPr>
          <p:cNvSpPr>
            <a:spLocks noGrp="1"/>
          </p:cNvSpPr>
          <p:nvPr>
            <p:ph idx="1"/>
          </p:nvPr>
        </p:nvSpPr>
        <p:spPr>
          <a:xfrm>
            <a:off x="648931" y="2438400"/>
            <a:ext cx="3861654" cy="3785419"/>
          </a:xfrm>
        </p:spPr>
        <p:txBody>
          <a:bodyPr>
            <a:normAutofit/>
          </a:bodyPr>
          <a:lstStyle/>
          <a:p>
            <a:pPr marL="0" marR="0" lvl="0" indent="0" defTabSz="914400" rtl="0" eaLnBrk="1" fontAlgn="auto" latinLnBrk="0" hangingPunct="1">
              <a:spcBef>
                <a:spcPts val="0"/>
              </a:spcBef>
              <a:spcAft>
                <a:spcPts val="0"/>
              </a:spcAft>
              <a:buClrTx/>
              <a:buSzTx/>
              <a:buFontTx/>
              <a:buNone/>
              <a:tabLst/>
              <a:defRPr/>
            </a:pPr>
            <a:r>
              <a:rPr lang="en-US" sz="2000" b="1" dirty="0"/>
              <a:t>Research Topic 1:   Work From Home  – Unintended Inequities</a:t>
            </a:r>
          </a:p>
          <a:p>
            <a:pPr marL="0" marR="0" lvl="0" indent="0" defTabSz="914400" rtl="0" eaLnBrk="1" fontAlgn="auto" latinLnBrk="0" hangingPunct="1">
              <a:spcBef>
                <a:spcPts val="0"/>
              </a:spcBef>
              <a:spcAft>
                <a:spcPts val="0"/>
              </a:spcAft>
              <a:buClrTx/>
              <a:buSzTx/>
              <a:buFontTx/>
              <a:buNone/>
              <a:tabLst/>
              <a:defRPr/>
            </a:pPr>
            <a:endParaRPr lang="en-US" sz="2000" b="1" dirty="0"/>
          </a:p>
          <a:p>
            <a:pPr marL="0" marR="0" lvl="0" indent="0" defTabSz="914400" rtl="0" eaLnBrk="1" fontAlgn="auto" latinLnBrk="0" hangingPunct="1">
              <a:spcBef>
                <a:spcPts val="0"/>
              </a:spcBef>
              <a:spcAft>
                <a:spcPts val="0"/>
              </a:spcAft>
              <a:buClrTx/>
              <a:buSzTx/>
              <a:buFontTx/>
              <a:buNone/>
              <a:tabLst/>
              <a:defRPr/>
            </a:pPr>
            <a:r>
              <a:rPr lang="en-US" sz="2000" b="1" dirty="0"/>
              <a:t>Research Topic 2:   Employee perspective on Return To Work (RTW)</a:t>
            </a:r>
          </a:p>
          <a:p>
            <a:pPr marL="0" marR="0" lvl="0" indent="0" defTabSz="914400" rtl="0" eaLnBrk="1" fontAlgn="auto" latinLnBrk="0" hangingPunct="1">
              <a:spcBef>
                <a:spcPts val="0"/>
              </a:spcBef>
              <a:spcAft>
                <a:spcPts val="0"/>
              </a:spcAft>
              <a:buClrTx/>
              <a:buSzTx/>
              <a:buFontTx/>
              <a:buNone/>
              <a:tabLst/>
              <a:defRPr/>
            </a:pPr>
            <a:endParaRPr lang="en-US" sz="2000" b="1" dirty="0"/>
          </a:p>
          <a:p>
            <a:pPr marL="0" marR="0" lvl="0" indent="0" defTabSz="914400" rtl="0" eaLnBrk="1" fontAlgn="auto" latinLnBrk="0" hangingPunct="1">
              <a:spcBef>
                <a:spcPts val="0"/>
              </a:spcBef>
              <a:spcAft>
                <a:spcPts val="0"/>
              </a:spcAft>
              <a:buClrTx/>
              <a:buSzTx/>
              <a:buFontTx/>
              <a:buNone/>
              <a:tabLst/>
              <a:defRPr/>
            </a:pPr>
            <a:r>
              <a:rPr lang="en-US" sz="2000" b="1" dirty="0">
                <a:cs typeface="Arial" panose="020B0604020202020204" pitchFamily="34" charset="0"/>
              </a:rPr>
              <a:t>Research Topic 3: Perkins &amp; Will Applying the research.</a:t>
            </a:r>
            <a:endParaRPr lang="en-US" sz="2000" dirty="0"/>
          </a:p>
        </p:txBody>
      </p:sp>
      <p:sp>
        <p:nvSpPr>
          <p:cNvPr id="37"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ACC3E7D-5FAD-4688-B5A0-2D5B7650325D}"/>
              </a:ext>
            </a:extLst>
          </p:cNvPr>
          <p:cNvPicPr>
            <a:picLocks noChangeAspect="1"/>
          </p:cNvPicPr>
          <p:nvPr/>
        </p:nvPicPr>
        <p:blipFill>
          <a:blip r:embed="rId3"/>
          <a:stretch>
            <a:fillRect/>
          </a:stretch>
        </p:blipFill>
        <p:spPr>
          <a:xfrm>
            <a:off x="5405862" y="1734440"/>
            <a:ext cx="6019331" cy="3385874"/>
          </a:xfrm>
          <a:prstGeom prst="rect">
            <a:avLst/>
          </a:prstGeom>
          <a:effectLst/>
        </p:spPr>
      </p:pic>
      <p:sp>
        <p:nvSpPr>
          <p:cNvPr id="5" name="Slide Number Placeholder 4">
            <a:extLst>
              <a:ext uri="{FF2B5EF4-FFF2-40B4-BE49-F238E27FC236}">
                <a16:creationId xmlns:a16="http://schemas.microsoft.com/office/drawing/2014/main" id="{5F861CBA-124B-42DE-BDA9-F487B59FD542}"/>
              </a:ext>
            </a:extLst>
          </p:cNvPr>
          <p:cNvSpPr>
            <a:spLocks noGrp="1"/>
          </p:cNvSpPr>
          <p:nvPr>
            <p:ph type="sldNum" sz="quarter" idx="12"/>
          </p:nvPr>
        </p:nvSpPr>
        <p:spPr/>
        <p:txBody>
          <a:bodyPr/>
          <a:lstStyle/>
          <a:p>
            <a:fld id="{EC09626C-130F-45EC-A3AA-F0A533F9FCF0}" type="slidenum">
              <a:rPr lang="en-US" smtClean="0"/>
              <a:t>4</a:t>
            </a:fld>
            <a:endParaRPr lang="en-US"/>
          </a:p>
        </p:txBody>
      </p:sp>
    </p:spTree>
    <p:extLst>
      <p:ext uri="{BB962C8B-B14F-4D97-AF65-F5344CB8AC3E}">
        <p14:creationId xmlns:p14="http://schemas.microsoft.com/office/powerpoint/2010/main" val="57477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4F1FE-6745-4070-954E-62B63C818B4C}"/>
              </a:ext>
            </a:extLst>
          </p:cNvPr>
          <p:cNvSpPr>
            <a:spLocks noGrp="1"/>
          </p:cNvSpPr>
          <p:nvPr>
            <p:ph type="title"/>
          </p:nvPr>
        </p:nvSpPr>
        <p:spPr>
          <a:xfrm>
            <a:off x="481013" y="3752849"/>
            <a:ext cx="3290887" cy="2452687"/>
          </a:xfrm>
        </p:spPr>
        <p:txBody>
          <a:bodyPr anchor="ctr">
            <a:normAutofit/>
          </a:bodyPr>
          <a:lstStyle/>
          <a:p>
            <a:r>
              <a:rPr lang="en-US" sz="3600">
                <a:latin typeface="Arial Black" panose="020B0A04020102020204" pitchFamily="34" charset="0"/>
              </a:rPr>
              <a:t>WORK FROM HOME AS A STRATEGY</a:t>
            </a:r>
            <a:endParaRPr lang="en-US" sz="3600"/>
          </a:p>
        </p:txBody>
      </p:sp>
      <p:pic>
        <p:nvPicPr>
          <p:cNvPr id="2050" name="Picture 2" descr="geometric shapes banner">
            <a:extLst>
              <a:ext uri="{FF2B5EF4-FFF2-40B4-BE49-F238E27FC236}">
                <a16:creationId xmlns:a16="http://schemas.microsoft.com/office/drawing/2014/main" id="{B2F5553E-119E-4E26-A3A7-E80F75C39C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E21D9C9-5F37-4CEC-AB76-E40534C0B6DA}"/>
              </a:ext>
            </a:extLst>
          </p:cNvPr>
          <p:cNvSpPr>
            <a:spLocks noGrp="1"/>
          </p:cNvSpPr>
          <p:nvPr>
            <p:ph idx="1"/>
          </p:nvPr>
        </p:nvSpPr>
        <p:spPr>
          <a:xfrm>
            <a:off x="4223982" y="3752850"/>
            <a:ext cx="7485413" cy="2452687"/>
          </a:xfrm>
        </p:spPr>
        <p:txBody>
          <a:bodyPr anchor="ctr">
            <a:normAutofit/>
          </a:bodyPr>
          <a:lstStyle/>
          <a:p>
            <a:pPr>
              <a:buFont typeface="Wingdings" panose="05000000000000000000" pitchFamily="2" charset="2"/>
              <a:buChar char="ü"/>
            </a:pPr>
            <a:r>
              <a:rPr lang="en-US" sz="1800"/>
              <a:t>RECRUIT TALENT FROM ANYWERE</a:t>
            </a:r>
          </a:p>
          <a:p>
            <a:pPr>
              <a:buFont typeface="Wingdings" panose="05000000000000000000" pitchFamily="2" charset="2"/>
              <a:buChar char="ü"/>
            </a:pPr>
            <a:r>
              <a:rPr lang="en-US" sz="1800"/>
              <a:t>REDUCE COST OF REAL ESTATE</a:t>
            </a:r>
          </a:p>
          <a:p>
            <a:pPr>
              <a:buFont typeface="Wingdings" panose="05000000000000000000" pitchFamily="2" charset="2"/>
              <a:buChar char="ü"/>
            </a:pPr>
            <a:r>
              <a:rPr lang="en-US" sz="1800"/>
              <a:t>BENEFIT TO EMPLOYEES (COMMUTE, FLEXILITY)</a:t>
            </a:r>
          </a:p>
          <a:p>
            <a:pPr>
              <a:buFont typeface="Wingdings" panose="05000000000000000000" pitchFamily="2" charset="2"/>
              <a:buChar char="ü"/>
            </a:pPr>
            <a:r>
              <a:rPr lang="en-US" sz="1800"/>
              <a:t>SHOWS TRUST</a:t>
            </a:r>
          </a:p>
          <a:p>
            <a:endParaRPr lang="en-US" sz="1800"/>
          </a:p>
        </p:txBody>
      </p:sp>
      <p:sp>
        <p:nvSpPr>
          <p:cNvPr id="4" name="TextBox 3">
            <a:extLst>
              <a:ext uri="{FF2B5EF4-FFF2-40B4-BE49-F238E27FC236}">
                <a16:creationId xmlns:a16="http://schemas.microsoft.com/office/drawing/2014/main" id="{B18F9D43-4D58-442B-B8D3-4F043E10899E}"/>
              </a:ext>
            </a:extLst>
          </p:cNvPr>
          <p:cNvSpPr txBox="1"/>
          <p:nvPr/>
        </p:nvSpPr>
        <p:spPr>
          <a:xfrm>
            <a:off x="127747" y="100853"/>
            <a:ext cx="7725335" cy="369332"/>
          </a:xfrm>
          <a:prstGeom prst="rect">
            <a:avLst/>
          </a:prstGeom>
          <a:noFill/>
        </p:spPr>
        <p:txBody>
          <a:bodyPr wrap="square" rtlCol="0">
            <a:spAutoFit/>
          </a:bodyPr>
          <a:lstStyle/>
          <a:p>
            <a:r>
              <a:rPr lang="en-US" b="1" dirty="0"/>
              <a:t>Research Topic 1:   Work From Home  – Unintended Inequities</a:t>
            </a:r>
          </a:p>
        </p:txBody>
      </p:sp>
      <p:sp>
        <p:nvSpPr>
          <p:cNvPr id="5" name="Flowchart: Punched Tape 4">
            <a:extLst>
              <a:ext uri="{FF2B5EF4-FFF2-40B4-BE49-F238E27FC236}">
                <a16:creationId xmlns:a16="http://schemas.microsoft.com/office/drawing/2014/main" id="{E1CB213D-6889-4F61-96BF-A4BFE0281830}"/>
              </a:ext>
            </a:extLst>
          </p:cNvPr>
          <p:cNvSpPr/>
          <p:nvPr/>
        </p:nvSpPr>
        <p:spPr>
          <a:xfrm>
            <a:off x="9702053" y="4847664"/>
            <a:ext cx="2312893" cy="1902760"/>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333333"/>
                </a:solidFill>
                <a:effectLst/>
                <a:latin typeface="Helvetica Neue"/>
              </a:rPr>
              <a:t>72% of companies globally say they expect to embrace hybrid work policies </a:t>
            </a:r>
            <a:endParaRPr lang="en-US" dirty="0"/>
          </a:p>
        </p:txBody>
      </p:sp>
      <p:sp>
        <p:nvSpPr>
          <p:cNvPr id="6" name="Slide Number Placeholder 5">
            <a:extLst>
              <a:ext uri="{FF2B5EF4-FFF2-40B4-BE49-F238E27FC236}">
                <a16:creationId xmlns:a16="http://schemas.microsoft.com/office/drawing/2014/main" id="{2F7D1DB6-0933-49A1-A374-3049A97EDC3B}"/>
              </a:ext>
            </a:extLst>
          </p:cNvPr>
          <p:cNvSpPr>
            <a:spLocks noGrp="1"/>
          </p:cNvSpPr>
          <p:nvPr>
            <p:ph type="sldNum" sz="quarter" idx="12"/>
          </p:nvPr>
        </p:nvSpPr>
        <p:spPr/>
        <p:txBody>
          <a:bodyPr/>
          <a:lstStyle/>
          <a:p>
            <a:fld id="{EC09626C-130F-45EC-A3AA-F0A533F9FCF0}" type="slidenum">
              <a:rPr lang="en-US" smtClean="0"/>
              <a:t>5</a:t>
            </a:fld>
            <a:endParaRPr lang="en-US"/>
          </a:p>
        </p:txBody>
      </p:sp>
    </p:spTree>
    <p:extLst>
      <p:ext uri="{BB962C8B-B14F-4D97-AF65-F5344CB8AC3E}">
        <p14:creationId xmlns:p14="http://schemas.microsoft.com/office/powerpoint/2010/main" val="381981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9FA8-F24D-427F-8DB1-7BFF0B431330}"/>
              </a:ext>
            </a:extLst>
          </p:cNvPr>
          <p:cNvSpPr>
            <a:spLocks noGrp="1"/>
          </p:cNvSpPr>
          <p:nvPr>
            <p:ph type="title"/>
          </p:nvPr>
        </p:nvSpPr>
        <p:spPr>
          <a:xfrm>
            <a:off x="107808" y="473382"/>
            <a:ext cx="10515600" cy="1325563"/>
          </a:xfrm>
        </p:spPr>
        <p:txBody>
          <a:bodyPr/>
          <a:lstStyle/>
          <a:p>
            <a:r>
              <a:rPr lang="en-US" dirty="0">
                <a:latin typeface="Arial Black" panose="020B0A04020102020204" pitchFamily="34" charset="0"/>
              </a:rPr>
              <a:t>FOUR COMMON WFH SETUPS</a:t>
            </a:r>
          </a:p>
        </p:txBody>
      </p:sp>
      <p:pic>
        <p:nvPicPr>
          <p:cNvPr id="1026" name="Picture 2" descr="illustration of a man working from home inside a private room">
            <a:extLst>
              <a:ext uri="{FF2B5EF4-FFF2-40B4-BE49-F238E27FC236}">
                <a16:creationId xmlns:a16="http://schemas.microsoft.com/office/drawing/2014/main" id="{E3747D06-07C3-4B11-AFB9-C443632CAF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9168" y="1764970"/>
            <a:ext cx="3578585" cy="20129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BB49CC-535A-47CF-91C2-8FBD22CE62B5}"/>
              </a:ext>
            </a:extLst>
          </p:cNvPr>
          <p:cNvSpPr txBox="1"/>
          <p:nvPr/>
        </p:nvSpPr>
        <p:spPr>
          <a:xfrm>
            <a:off x="3765319" y="1689610"/>
            <a:ext cx="2071013" cy="1846659"/>
          </a:xfrm>
          <a:prstGeom prst="rect">
            <a:avLst/>
          </a:prstGeom>
          <a:noFill/>
        </p:spPr>
        <p:txBody>
          <a:bodyPr wrap="square">
            <a:spAutoFit/>
          </a:bodyPr>
          <a:lstStyle/>
          <a:p>
            <a:r>
              <a:rPr lang="en-US" b="1" i="0" dirty="0">
                <a:solidFill>
                  <a:srgbClr val="191919"/>
                </a:solidFill>
                <a:effectLst/>
                <a:latin typeface="Arial" panose="020B0604020202020204" pitchFamily="34" charset="0"/>
              </a:rPr>
              <a:t>HOME OFFICE</a:t>
            </a:r>
            <a:br>
              <a:rPr lang="en-US" dirty="0"/>
            </a:br>
            <a:r>
              <a:rPr lang="en-US" sz="1200" b="0" i="0" dirty="0">
                <a:solidFill>
                  <a:srgbClr val="333333"/>
                </a:solidFill>
                <a:effectLst/>
                <a:latin typeface="Arial" panose="020B0604020202020204" pitchFamily="34" charset="0"/>
              </a:rPr>
              <a:t>Some people have the luxury of a private room dedicated to work. It was already functioning prior to the pandemic but was activated as a primary workspace while working from home</a:t>
            </a:r>
            <a:endParaRPr lang="en-US" sz="1200" dirty="0"/>
          </a:p>
        </p:txBody>
      </p:sp>
      <p:pic>
        <p:nvPicPr>
          <p:cNvPr id="1028" name="Picture 4">
            <a:extLst>
              <a:ext uri="{FF2B5EF4-FFF2-40B4-BE49-F238E27FC236}">
                <a16:creationId xmlns:a16="http://schemas.microsoft.com/office/drawing/2014/main" id="{14F0631B-73CC-4AF7-A597-54B1220B1E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4417" y="1718067"/>
            <a:ext cx="3441128" cy="19356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B0741D-CFEC-4658-A00B-C3E4473D9547}"/>
              </a:ext>
            </a:extLst>
          </p:cNvPr>
          <p:cNvSpPr txBox="1"/>
          <p:nvPr/>
        </p:nvSpPr>
        <p:spPr>
          <a:xfrm>
            <a:off x="9433348" y="1591038"/>
            <a:ext cx="2068861" cy="1138773"/>
          </a:xfrm>
          <a:prstGeom prst="rect">
            <a:avLst/>
          </a:prstGeom>
          <a:noFill/>
        </p:spPr>
        <p:txBody>
          <a:bodyPr wrap="square">
            <a:spAutoFit/>
          </a:bodyPr>
          <a:lstStyle/>
          <a:p>
            <a:r>
              <a:rPr lang="en-US" b="1" i="0" dirty="0">
                <a:solidFill>
                  <a:srgbClr val="191919"/>
                </a:solidFill>
                <a:effectLst/>
                <a:latin typeface="Arial" panose="020B0604020202020204" pitchFamily="34" charset="0"/>
              </a:rPr>
              <a:t>WORK ZONE</a:t>
            </a:r>
            <a:br>
              <a:rPr lang="en-US" dirty="0"/>
            </a:br>
            <a:r>
              <a:rPr lang="en-US" sz="1000" b="0" i="0" dirty="0">
                <a:solidFill>
                  <a:srgbClr val="333333"/>
                </a:solidFill>
                <a:effectLst/>
                <a:latin typeface="Arial" panose="020B0604020202020204" pitchFamily="34" charset="0"/>
              </a:rPr>
              <a:t>This is a portion of space carved out within an existing room. New furniture was added to define it as an area for work and make it as functional as possible.</a:t>
            </a:r>
            <a:endParaRPr lang="en-US" sz="1000" dirty="0"/>
          </a:p>
        </p:txBody>
      </p:sp>
      <p:pic>
        <p:nvPicPr>
          <p:cNvPr id="1030" name="Picture 6">
            <a:extLst>
              <a:ext uri="{FF2B5EF4-FFF2-40B4-BE49-F238E27FC236}">
                <a16:creationId xmlns:a16="http://schemas.microsoft.com/office/drawing/2014/main" id="{E18EB2E1-2780-411F-A10B-8AC872A5EC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4406" y="4199992"/>
            <a:ext cx="3578585" cy="201295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5537DFC-3B24-4EC8-BABB-BA11D647F16F}"/>
              </a:ext>
            </a:extLst>
          </p:cNvPr>
          <p:cNvSpPr txBox="1"/>
          <p:nvPr/>
        </p:nvSpPr>
        <p:spPr>
          <a:xfrm>
            <a:off x="3827753" y="4128627"/>
            <a:ext cx="2208717" cy="2123658"/>
          </a:xfrm>
          <a:prstGeom prst="rect">
            <a:avLst/>
          </a:prstGeom>
          <a:noFill/>
        </p:spPr>
        <p:txBody>
          <a:bodyPr wrap="square">
            <a:spAutoFit/>
          </a:bodyPr>
          <a:lstStyle/>
          <a:p>
            <a:r>
              <a:rPr lang="en-US" b="1" i="0" dirty="0">
                <a:solidFill>
                  <a:srgbClr val="191919"/>
                </a:solidFill>
                <a:effectLst/>
                <a:latin typeface="Arial" panose="020B0604020202020204" pitchFamily="34" charset="0"/>
              </a:rPr>
              <a:t>MULTIPURPOSE AREA</a:t>
            </a:r>
            <a:br>
              <a:rPr lang="en-US" dirty="0"/>
            </a:br>
            <a:r>
              <a:rPr lang="en-US" sz="1200" b="0" i="0" dirty="0">
                <a:solidFill>
                  <a:srgbClr val="333333"/>
                </a:solidFill>
                <a:effectLst/>
                <a:latin typeface="Arial" panose="020B0604020202020204" pitchFamily="34" charset="0"/>
              </a:rPr>
              <a:t>Existing furniture and spaces were co-opted to support work, as well as personal activities. People leave their tools and technology in place so the original purpose of the space is compromised over time.</a:t>
            </a:r>
            <a:endParaRPr lang="en-US" sz="1200" dirty="0"/>
          </a:p>
        </p:txBody>
      </p:sp>
      <p:pic>
        <p:nvPicPr>
          <p:cNvPr id="1032" name="Picture 8">
            <a:extLst>
              <a:ext uri="{FF2B5EF4-FFF2-40B4-BE49-F238E27FC236}">
                <a16:creationId xmlns:a16="http://schemas.microsoft.com/office/drawing/2014/main" id="{C733D059-3464-4EA0-89F8-BA9892642F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6470" y="4199992"/>
            <a:ext cx="3578585" cy="20129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579E7EF-83A5-40F3-83FB-83ED7D5E80D3}"/>
              </a:ext>
            </a:extLst>
          </p:cNvPr>
          <p:cNvSpPr txBox="1"/>
          <p:nvPr/>
        </p:nvSpPr>
        <p:spPr>
          <a:xfrm>
            <a:off x="9545922" y="4128627"/>
            <a:ext cx="2154971" cy="1415772"/>
          </a:xfrm>
          <a:prstGeom prst="rect">
            <a:avLst/>
          </a:prstGeom>
          <a:noFill/>
        </p:spPr>
        <p:txBody>
          <a:bodyPr wrap="square">
            <a:spAutoFit/>
          </a:bodyPr>
          <a:lstStyle/>
          <a:p>
            <a:r>
              <a:rPr lang="en-US" b="1" i="0" dirty="0">
                <a:solidFill>
                  <a:srgbClr val="191919"/>
                </a:solidFill>
                <a:effectLst/>
                <a:latin typeface="Arial" panose="020B0604020202020204" pitchFamily="34" charset="0"/>
              </a:rPr>
              <a:t>TEMPORARY SET-UP</a:t>
            </a:r>
            <a:br>
              <a:rPr lang="en-US" dirty="0"/>
            </a:br>
            <a:r>
              <a:rPr lang="en-US" sz="1000" b="0" i="0" dirty="0">
                <a:solidFill>
                  <a:srgbClr val="333333"/>
                </a:solidFill>
                <a:effectLst/>
                <a:latin typeface="Arial" panose="020B0604020202020204" pitchFamily="34" charset="0"/>
              </a:rPr>
              <a:t>With minimal modifications, this is an area where people do both work and personal activities. The area reverts to its primary function when not in use for work.</a:t>
            </a:r>
            <a:endParaRPr lang="en-US" sz="1000" dirty="0"/>
          </a:p>
        </p:txBody>
      </p:sp>
      <p:sp>
        <p:nvSpPr>
          <p:cNvPr id="11" name="TextBox 10">
            <a:extLst>
              <a:ext uri="{FF2B5EF4-FFF2-40B4-BE49-F238E27FC236}">
                <a16:creationId xmlns:a16="http://schemas.microsoft.com/office/drawing/2014/main" id="{6E5B7A4D-B464-4529-932A-FDDAA4328A7E}"/>
              </a:ext>
            </a:extLst>
          </p:cNvPr>
          <p:cNvSpPr txBox="1"/>
          <p:nvPr/>
        </p:nvSpPr>
        <p:spPr>
          <a:xfrm>
            <a:off x="127747" y="100853"/>
            <a:ext cx="7503459" cy="369332"/>
          </a:xfrm>
          <a:prstGeom prst="rect">
            <a:avLst/>
          </a:prstGeom>
          <a:noFill/>
        </p:spPr>
        <p:txBody>
          <a:bodyPr wrap="square" rtlCol="0">
            <a:spAutoFit/>
          </a:bodyPr>
          <a:lstStyle/>
          <a:p>
            <a:r>
              <a:rPr lang="en-US" b="1" dirty="0"/>
              <a:t>Research Topic 1:   Work From Home  – Unintended Inequities</a:t>
            </a:r>
          </a:p>
        </p:txBody>
      </p:sp>
      <p:sp>
        <p:nvSpPr>
          <p:cNvPr id="3" name="Slide Number Placeholder 2">
            <a:extLst>
              <a:ext uri="{FF2B5EF4-FFF2-40B4-BE49-F238E27FC236}">
                <a16:creationId xmlns:a16="http://schemas.microsoft.com/office/drawing/2014/main" id="{282D734B-C764-4885-B642-E31445418892}"/>
              </a:ext>
            </a:extLst>
          </p:cNvPr>
          <p:cNvSpPr>
            <a:spLocks noGrp="1"/>
          </p:cNvSpPr>
          <p:nvPr>
            <p:ph type="sldNum" sz="quarter" idx="12"/>
          </p:nvPr>
        </p:nvSpPr>
        <p:spPr/>
        <p:txBody>
          <a:bodyPr/>
          <a:lstStyle/>
          <a:p>
            <a:fld id="{EC09626C-130F-45EC-A3AA-F0A533F9FCF0}" type="slidenum">
              <a:rPr lang="en-US" smtClean="0"/>
              <a:t>6</a:t>
            </a:fld>
            <a:endParaRPr lang="en-US"/>
          </a:p>
        </p:txBody>
      </p:sp>
    </p:spTree>
    <p:extLst>
      <p:ext uri="{BB962C8B-B14F-4D97-AF65-F5344CB8AC3E}">
        <p14:creationId xmlns:p14="http://schemas.microsoft.com/office/powerpoint/2010/main" val="368418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59FA8-F24D-427F-8DB1-7BFF0B431330}"/>
              </a:ext>
            </a:extLst>
          </p:cNvPr>
          <p:cNvSpPr>
            <a:spLocks noGrp="1"/>
          </p:cNvSpPr>
          <p:nvPr>
            <p:ph type="title"/>
          </p:nvPr>
        </p:nvSpPr>
        <p:spPr>
          <a:xfrm>
            <a:off x="107808" y="473382"/>
            <a:ext cx="10515600" cy="1325563"/>
          </a:xfrm>
        </p:spPr>
        <p:txBody>
          <a:bodyPr/>
          <a:lstStyle/>
          <a:p>
            <a:r>
              <a:rPr lang="en-US" dirty="0">
                <a:latin typeface="Arial Black" panose="020B0A04020102020204" pitchFamily="34" charset="0"/>
              </a:rPr>
              <a:t>The net out:</a:t>
            </a:r>
          </a:p>
        </p:txBody>
      </p:sp>
      <p:pic>
        <p:nvPicPr>
          <p:cNvPr id="1026" name="Picture 2" descr="illustration of a man working from home inside a private room">
            <a:extLst>
              <a:ext uri="{FF2B5EF4-FFF2-40B4-BE49-F238E27FC236}">
                <a16:creationId xmlns:a16="http://schemas.microsoft.com/office/drawing/2014/main" id="{E3747D06-07C3-4B11-AFB9-C443632CAF7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5520" y="3553875"/>
            <a:ext cx="3578585" cy="20129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F0631B-73CC-4AF7-A597-54B1220B1E0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5999" y="3403704"/>
            <a:ext cx="3441128" cy="1935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18EB2E1-2780-411F-A10B-8AC872A5ECE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72071" y="4752727"/>
            <a:ext cx="3578585" cy="20129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733D059-3464-4EA0-89F8-BA9892642F0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62673" y="4752726"/>
            <a:ext cx="3578585" cy="20129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E5B7A4D-B464-4529-932A-FDDAA4328A7E}"/>
              </a:ext>
            </a:extLst>
          </p:cNvPr>
          <p:cNvSpPr txBox="1"/>
          <p:nvPr/>
        </p:nvSpPr>
        <p:spPr>
          <a:xfrm>
            <a:off x="127747" y="100853"/>
            <a:ext cx="7503459" cy="369332"/>
          </a:xfrm>
          <a:prstGeom prst="rect">
            <a:avLst/>
          </a:prstGeom>
          <a:noFill/>
        </p:spPr>
        <p:txBody>
          <a:bodyPr wrap="square" rtlCol="0">
            <a:spAutoFit/>
          </a:bodyPr>
          <a:lstStyle/>
          <a:p>
            <a:r>
              <a:rPr lang="en-US" b="1" dirty="0"/>
              <a:t>Research Topic 1:   Work From Home  – Unintended Inequities</a:t>
            </a:r>
          </a:p>
        </p:txBody>
      </p:sp>
      <p:sp>
        <p:nvSpPr>
          <p:cNvPr id="13" name="TextBox 12">
            <a:extLst>
              <a:ext uri="{FF2B5EF4-FFF2-40B4-BE49-F238E27FC236}">
                <a16:creationId xmlns:a16="http://schemas.microsoft.com/office/drawing/2014/main" id="{BA75D0E0-304D-4DAD-A4C2-887952FA7A4B}"/>
              </a:ext>
            </a:extLst>
          </p:cNvPr>
          <p:cNvSpPr txBox="1"/>
          <p:nvPr/>
        </p:nvSpPr>
        <p:spPr>
          <a:xfrm>
            <a:off x="53902" y="1559177"/>
            <a:ext cx="12084193" cy="1569660"/>
          </a:xfrm>
          <a:prstGeom prst="rect">
            <a:avLst/>
          </a:prstGeom>
          <a:noFill/>
        </p:spPr>
        <p:txBody>
          <a:bodyPr wrap="square">
            <a:spAutoFit/>
          </a:bodyPr>
          <a:lstStyle/>
          <a:p>
            <a:r>
              <a:rPr lang="en-US" sz="3200" b="1" i="0" dirty="0">
                <a:solidFill>
                  <a:srgbClr val="42708A"/>
                </a:solidFill>
                <a:effectLst/>
                <a:latin typeface="Helvetica Neue"/>
              </a:rPr>
              <a:t>There’s a direct correlation between people’s home working conditions and their wellbeing and stress levels, which, in turn, impacts their performance.</a:t>
            </a:r>
            <a:r>
              <a:rPr lang="en-US" sz="3200" b="0" i="0" dirty="0">
                <a:solidFill>
                  <a:srgbClr val="42708A"/>
                </a:solidFill>
                <a:effectLst/>
                <a:latin typeface="Helvetica Neue"/>
              </a:rPr>
              <a:t> </a:t>
            </a:r>
            <a:endParaRPr lang="en-US" sz="3200" dirty="0">
              <a:solidFill>
                <a:srgbClr val="42708A"/>
              </a:solidFill>
            </a:endParaRPr>
          </a:p>
        </p:txBody>
      </p:sp>
      <p:sp>
        <p:nvSpPr>
          <p:cNvPr id="3" name="Slide Number Placeholder 2">
            <a:extLst>
              <a:ext uri="{FF2B5EF4-FFF2-40B4-BE49-F238E27FC236}">
                <a16:creationId xmlns:a16="http://schemas.microsoft.com/office/drawing/2014/main" id="{C1A055FB-D5FD-4E14-8A88-37FFC68BF7C6}"/>
              </a:ext>
            </a:extLst>
          </p:cNvPr>
          <p:cNvSpPr>
            <a:spLocks noGrp="1"/>
          </p:cNvSpPr>
          <p:nvPr>
            <p:ph type="sldNum" sz="quarter" idx="12"/>
          </p:nvPr>
        </p:nvSpPr>
        <p:spPr/>
        <p:txBody>
          <a:bodyPr/>
          <a:lstStyle/>
          <a:p>
            <a:fld id="{EC09626C-130F-45EC-A3AA-F0A533F9FCF0}" type="slidenum">
              <a:rPr lang="en-US" smtClean="0"/>
              <a:t>7</a:t>
            </a:fld>
            <a:endParaRPr lang="en-US"/>
          </a:p>
        </p:txBody>
      </p:sp>
    </p:spTree>
    <p:extLst>
      <p:ext uri="{BB962C8B-B14F-4D97-AF65-F5344CB8AC3E}">
        <p14:creationId xmlns:p14="http://schemas.microsoft.com/office/powerpoint/2010/main" val="551703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F13EBDB-65A5-495D-8675-A660AA602FDB}"/>
              </a:ext>
            </a:extLst>
          </p:cNvPr>
          <p:cNvSpPr txBox="1">
            <a:spLocks/>
          </p:cNvSpPr>
          <p:nvPr/>
        </p:nvSpPr>
        <p:spPr>
          <a:xfrm>
            <a:off x="457442" y="1416247"/>
            <a:ext cx="6770352"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dirty="0">
                <a:solidFill>
                  <a:srgbClr val="333333"/>
                </a:solidFill>
                <a:latin typeface="Helvetica Neue"/>
              </a:rPr>
              <a:t>The study* found extensive work-from-home policies may create unintended inequalities because some people don’t have ideal working conditions at home. </a:t>
            </a:r>
          </a:p>
          <a:p>
            <a:pPr marL="0" indent="0">
              <a:lnSpc>
                <a:spcPct val="100000"/>
              </a:lnSpc>
              <a:buNone/>
            </a:pPr>
            <a:endParaRPr lang="en-US" dirty="0">
              <a:solidFill>
                <a:srgbClr val="333333"/>
              </a:solidFill>
              <a:latin typeface="Helvetica Neue"/>
            </a:endParaRPr>
          </a:p>
          <a:p>
            <a:pPr marL="0" indent="0">
              <a:lnSpc>
                <a:spcPct val="100000"/>
              </a:lnSpc>
              <a:buNone/>
            </a:pPr>
            <a:r>
              <a:rPr lang="en-US" dirty="0">
                <a:solidFill>
                  <a:srgbClr val="333333"/>
                </a:solidFill>
                <a:latin typeface="Helvetica Neue"/>
              </a:rPr>
              <a:t>These differences lead to groups of </a:t>
            </a:r>
            <a:r>
              <a:rPr lang="en-US" b="1" dirty="0">
                <a:solidFill>
                  <a:srgbClr val="333333"/>
                </a:solidFill>
                <a:latin typeface="Helvetica Neue"/>
              </a:rPr>
              <a:t>“have” </a:t>
            </a:r>
            <a:r>
              <a:rPr lang="en-US" dirty="0">
                <a:solidFill>
                  <a:srgbClr val="333333"/>
                </a:solidFill>
                <a:latin typeface="Helvetica Neue"/>
              </a:rPr>
              <a:t>and </a:t>
            </a:r>
            <a:r>
              <a:rPr lang="en-US" b="1" dirty="0">
                <a:solidFill>
                  <a:srgbClr val="333333"/>
                </a:solidFill>
                <a:latin typeface="Helvetica Neue"/>
              </a:rPr>
              <a:t>“have not” </a:t>
            </a:r>
            <a:r>
              <a:rPr lang="en-US" dirty="0">
                <a:solidFill>
                  <a:srgbClr val="333333"/>
                </a:solidFill>
                <a:latin typeface="Helvetica Neue"/>
              </a:rPr>
              <a:t>employees based on their home situation and work set-ups, which are directly connected to their ability to perform.</a:t>
            </a:r>
            <a:r>
              <a:rPr lang="en-US" b="1" dirty="0">
                <a:solidFill>
                  <a:srgbClr val="191919"/>
                </a:solidFill>
                <a:latin typeface="Helvetica Neue"/>
              </a:rPr>
              <a:t> </a:t>
            </a:r>
          </a:p>
          <a:p>
            <a:pPr marL="0" indent="0">
              <a:lnSpc>
                <a:spcPct val="100000"/>
              </a:lnSpc>
              <a:buNone/>
            </a:pPr>
            <a:endParaRPr lang="en-US" b="1" dirty="0">
              <a:solidFill>
                <a:srgbClr val="191919"/>
              </a:solidFill>
              <a:latin typeface="Helvetica Neue"/>
            </a:endParaRPr>
          </a:p>
          <a:p>
            <a:pPr marL="0" indent="0">
              <a:lnSpc>
                <a:spcPct val="100000"/>
              </a:lnSpc>
              <a:buNone/>
            </a:pPr>
            <a:r>
              <a:rPr lang="en-US" b="1" dirty="0">
                <a:solidFill>
                  <a:srgbClr val="191919"/>
                </a:solidFill>
                <a:latin typeface="Helvetica Neue"/>
              </a:rPr>
              <a:t>Yet the people making policy decisions for their organizations are more likely “haves” which may result in a hidden bias — a perception that everyone can perform at their best while working from home.</a:t>
            </a:r>
            <a:endParaRPr lang="en-US" dirty="0">
              <a:solidFill>
                <a:srgbClr val="333333"/>
              </a:solidFill>
              <a:latin typeface="Helvetica Neue"/>
            </a:endParaRPr>
          </a:p>
          <a:p>
            <a:pPr>
              <a:lnSpc>
                <a:spcPct val="100000"/>
              </a:lnSpc>
            </a:pPr>
            <a:endParaRPr lang="en-US" dirty="0"/>
          </a:p>
        </p:txBody>
      </p:sp>
      <p:sp>
        <p:nvSpPr>
          <p:cNvPr id="6" name="TextBox 5">
            <a:extLst>
              <a:ext uri="{FF2B5EF4-FFF2-40B4-BE49-F238E27FC236}">
                <a16:creationId xmlns:a16="http://schemas.microsoft.com/office/drawing/2014/main" id="{8AC81296-0FF5-4C2A-92D0-B59601C62211}"/>
              </a:ext>
            </a:extLst>
          </p:cNvPr>
          <p:cNvSpPr txBox="1"/>
          <p:nvPr/>
        </p:nvSpPr>
        <p:spPr>
          <a:xfrm>
            <a:off x="578224" y="6213318"/>
            <a:ext cx="5627594" cy="553998"/>
          </a:xfrm>
          <a:prstGeom prst="rect">
            <a:avLst/>
          </a:prstGeom>
          <a:noFill/>
        </p:spPr>
        <p:txBody>
          <a:bodyPr wrap="square">
            <a:spAutoFit/>
          </a:bodyPr>
          <a:lstStyle/>
          <a:p>
            <a:r>
              <a:rPr lang="en-US" sz="1000" b="0" i="1" dirty="0">
                <a:solidFill>
                  <a:srgbClr val="595959"/>
                </a:solidFill>
                <a:effectLst/>
                <a:latin typeface="Helvetica Neue"/>
              </a:rPr>
              <a:t>*This study was conducted in December 2020 with over 1,800 participants based in the US, France and Germany. It is the latest in a series of studies conducted by Steelcase to understand the impact of the pandemic on work, workers and the workplace around the world.</a:t>
            </a:r>
            <a:endParaRPr lang="en-US" sz="1000" dirty="0"/>
          </a:p>
        </p:txBody>
      </p:sp>
      <p:sp>
        <p:nvSpPr>
          <p:cNvPr id="7" name="Title 1">
            <a:extLst>
              <a:ext uri="{FF2B5EF4-FFF2-40B4-BE49-F238E27FC236}">
                <a16:creationId xmlns:a16="http://schemas.microsoft.com/office/drawing/2014/main" id="{9C50AA94-3C2A-46FE-B8DD-9E6463A8276A}"/>
              </a:ext>
            </a:extLst>
          </p:cNvPr>
          <p:cNvSpPr>
            <a:spLocks noGrp="1"/>
          </p:cNvSpPr>
          <p:nvPr>
            <p:ph type="title" idx="4294967295"/>
          </p:nvPr>
        </p:nvSpPr>
        <p:spPr>
          <a:xfrm>
            <a:off x="87412" y="171175"/>
            <a:ext cx="10515600" cy="1325562"/>
          </a:xfrm>
        </p:spPr>
        <p:txBody>
          <a:bodyPr/>
          <a:lstStyle/>
          <a:p>
            <a:r>
              <a:rPr lang="en-US" dirty="0">
                <a:latin typeface="Arial Black" panose="020B0A04020102020204" pitchFamily="34" charset="0"/>
              </a:rPr>
              <a:t>UNINTENDED INEQUITIES</a:t>
            </a:r>
          </a:p>
        </p:txBody>
      </p:sp>
      <p:pic>
        <p:nvPicPr>
          <p:cNvPr id="3078" name="Picture 6" descr="21-0153445">
            <a:extLst>
              <a:ext uri="{FF2B5EF4-FFF2-40B4-BE49-F238E27FC236}">
                <a16:creationId xmlns:a16="http://schemas.microsoft.com/office/drawing/2014/main" id="{54758399-BC22-4576-9C38-E8449E886B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375713" y="1364878"/>
            <a:ext cx="4675482" cy="39558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C6416F-9D92-4F30-A4A2-844EC34F59D6}"/>
              </a:ext>
            </a:extLst>
          </p:cNvPr>
          <p:cNvSpPr txBox="1"/>
          <p:nvPr/>
        </p:nvSpPr>
        <p:spPr>
          <a:xfrm>
            <a:off x="127747" y="100853"/>
            <a:ext cx="7631206" cy="369332"/>
          </a:xfrm>
          <a:prstGeom prst="rect">
            <a:avLst/>
          </a:prstGeom>
          <a:noFill/>
        </p:spPr>
        <p:txBody>
          <a:bodyPr wrap="square" rtlCol="0">
            <a:spAutoFit/>
          </a:bodyPr>
          <a:lstStyle/>
          <a:p>
            <a:r>
              <a:rPr lang="en-US" b="1" dirty="0"/>
              <a:t>Research Topic 1:   Work From Home  – Unintended Inequities</a:t>
            </a:r>
          </a:p>
        </p:txBody>
      </p:sp>
      <p:sp>
        <p:nvSpPr>
          <p:cNvPr id="2" name="Slide Number Placeholder 1">
            <a:extLst>
              <a:ext uri="{FF2B5EF4-FFF2-40B4-BE49-F238E27FC236}">
                <a16:creationId xmlns:a16="http://schemas.microsoft.com/office/drawing/2014/main" id="{078EB6F6-65AF-46DB-A2B9-E208B414AADC}"/>
              </a:ext>
            </a:extLst>
          </p:cNvPr>
          <p:cNvSpPr>
            <a:spLocks noGrp="1"/>
          </p:cNvSpPr>
          <p:nvPr>
            <p:ph type="sldNum" sz="quarter" idx="12"/>
          </p:nvPr>
        </p:nvSpPr>
        <p:spPr/>
        <p:txBody>
          <a:bodyPr/>
          <a:lstStyle/>
          <a:p>
            <a:fld id="{EC09626C-130F-45EC-A3AA-F0A533F9FCF0}" type="slidenum">
              <a:rPr lang="en-US" smtClean="0"/>
              <a:t>8</a:t>
            </a:fld>
            <a:endParaRPr lang="en-US"/>
          </a:p>
        </p:txBody>
      </p:sp>
    </p:spTree>
    <p:extLst>
      <p:ext uri="{BB962C8B-B14F-4D97-AF65-F5344CB8AC3E}">
        <p14:creationId xmlns:p14="http://schemas.microsoft.com/office/powerpoint/2010/main" val="269276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F455-EFA0-4181-AF7A-C3A5CA8B4CA9}"/>
              </a:ext>
            </a:extLst>
          </p:cNvPr>
          <p:cNvSpPr>
            <a:spLocks noGrp="1"/>
          </p:cNvSpPr>
          <p:nvPr>
            <p:ph type="title"/>
          </p:nvPr>
        </p:nvSpPr>
        <p:spPr>
          <a:xfrm>
            <a:off x="159120" y="869396"/>
            <a:ext cx="10515600" cy="1325563"/>
          </a:xfrm>
        </p:spPr>
        <p:txBody>
          <a:bodyPr>
            <a:normAutofit/>
          </a:bodyPr>
          <a:lstStyle/>
          <a:p>
            <a:r>
              <a:rPr lang="en-US" dirty="0">
                <a:latin typeface="Arial Black" panose="020B0A04020102020204" pitchFamily="34" charset="0"/>
              </a:rPr>
              <a:t>How can leaders address unintended WFH inequities?</a:t>
            </a:r>
          </a:p>
        </p:txBody>
      </p:sp>
      <p:sp>
        <p:nvSpPr>
          <p:cNvPr id="3" name="Content Placeholder 2">
            <a:extLst>
              <a:ext uri="{FF2B5EF4-FFF2-40B4-BE49-F238E27FC236}">
                <a16:creationId xmlns:a16="http://schemas.microsoft.com/office/drawing/2014/main" id="{1CB14A51-4DF9-4785-9A8F-D02E0BAD0EAB}"/>
              </a:ext>
            </a:extLst>
          </p:cNvPr>
          <p:cNvSpPr>
            <a:spLocks noGrp="1"/>
          </p:cNvSpPr>
          <p:nvPr>
            <p:ph idx="1"/>
          </p:nvPr>
        </p:nvSpPr>
        <p:spPr>
          <a:xfrm>
            <a:off x="838200" y="2594169"/>
            <a:ext cx="10515600" cy="3582793"/>
          </a:xfrm>
        </p:spPr>
        <p:txBody>
          <a:bodyPr/>
          <a:lstStyle/>
          <a:p>
            <a:r>
              <a:rPr lang="en-US" dirty="0"/>
              <a:t>Ensure leaders avoid hidden biases when making WFH decisions?</a:t>
            </a:r>
          </a:p>
          <a:p>
            <a:r>
              <a:rPr lang="en-US" dirty="0"/>
              <a:t>Policies?</a:t>
            </a:r>
          </a:p>
          <a:p>
            <a:r>
              <a:rPr lang="en-US" dirty="0"/>
              <a:t>Measures?</a:t>
            </a:r>
          </a:p>
          <a:p>
            <a:r>
              <a:rPr lang="en-US" dirty="0"/>
              <a:t>Management involvement + Employee Engagement actions?</a:t>
            </a:r>
          </a:p>
          <a:p>
            <a:r>
              <a:rPr lang="en-US" dirty="0"/>
              <a:t>Home office set up requirements?</a:t>
            </a:r>
          </a:p>
          <a:p>
            <a:r>
              <a:rPr lang="en-US" dirty="0"/>
              <a:t>Be intentional (and careful) about mandating work from home (or allowing the choice).</a:t>
            </a:r>
          </a:p>
        </p:txBody>
      </p:sp>
      <p:sp>
        <p:nvSpPr>
          <p:cNvPr id="5" name="TextBox 4">
            <a:extLst>
              <a:ext uri="{FF2B5EF4-FFF2-40B4-BE49-F238E27FC236}">
                <a16:creationId xmlns:a16="http://schemas.microsoft.com/office/drawing/2014/main" id="{513D52F9-DC6C-4BCD-96CC-11764B5081B8}"/>
              </a:ext>
            </a:extLst>
          </p:cNvPr>
          <p:cNvSpPr txBox="1"/>
          <p:nvPr/>
        </p:nvSpPr>
        <p:spPr>
          <a:xfrm>
            <a:off x="127747" y="100853"/>
            <a:ext cx="7711888" cy="369332"/>
          </a:xfrm>
          <a:prstGeom prst="rect">
            <a:avLst/>
          </a:prstGeom>
          <a:noFill/>
        </p:spPr>
        <p:txBody>
          <a:bodyPr wrap="square" rtlCol="0">
            <a:spAutoFit/>
          </a:bodyPr>
          <a:lstStyle/>
          <a:p>
            <a:r>
              <a:rPr lang="en-US" b="1" dirty="0"/>
              <a:t>Research Topic 1:   Work From Home  – Unintended Inequities</a:t>
            </a:r>
          </a:p>
        </p:txBody>
      </p:sp>
      <p:sp>
        <p:nvSpPr>
          <p:cNvPr id="4" name="Slide Number Placeholder 3">
            <a:extLst>
              <a:ext uri="{FF2B5EF4-FFF2-40B4-BE49-F238E27FC236}">
                <a16:creationId xmlns:a16="http://schemas.microsoft.com/office/drawing/2014/main" id="{75023CA8-8471-4C7B-B2DA-03A3069DC07A}"/>
              </a:ext>
            </a:extLst>
          </p:cNvPr>
          <p:cNvSpPr>
            <a:spLocks noGrp="1"/>
          </p:cNvSpPr>
          <p:nvPr>
            <p:ph type="sldNum" sz="quarter" idx="12"/>
          </p:nvPr>
        </p:nvSpPr>
        <p:spPr/>
        <p:txBody>
          <a:bodyPr/>
          <a:lstStyle/>
          <a:p>
            <a:fld id="{EC09626C-130F-45EC-A3AA-F0A533F9FCF0}" type="slidenum">
              <a:rPr lang="en-US" smtClean="0"/>
              <a:t>9</a:t>
            </a:fld>
            <a:endParaRPr lang="en-US"/>
          </a:p>
        </p:txBody>
      </p:sp>
    </p:spTree>
    <p:extLst>
      <p:ext uri="{BB962C8B-B14F-4D97-AF65-F5344CB8AC3E}">
        <p14:creationId xmlns:p14="http://schemas.microsoft.com/office/powerpoint/2010/main" val="268461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5457</Words>
  <Application>Microsoft Office PowerPoint</Application>
  <PresentationFormat>Widescreen</PresentationFormat>
  <Paragraphs>411</Paragraphs>
  <Slides>31</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Black</vt:lpstr>
      <vt:lpstr>Calibri</vt:lpstr>
      <vt:lpstr>Calibri Light</vt:lpstr>
      <vt:lpstr>Helvetica Neue</vt:lpstr>
      <vt:lpstr>inherit</vt:lpstr>
      <vt:lpstr>PW Centra No2</vt:lpstr>
      <vt:lpstr>Segoe UI</vt:lpstr>
      <vt:lpstr>Wingdings</vt:lpstr>
      <vt:lpstr>Office Theme</vt:lpstr>
      <vt:lpstr>Welcome to Timely Topics with TCN </vt:lpstr>
      <vt:lpstr>Agenda</vt:lpstr>
      <vt:lpstr>Research Referenced Today:</vt:lpstr>
      <vt:lpstr>Let’s get started</vt:lpstr>
      <vt:lpstr>WORK FROM HOME AS A STRATEGY</vt:lpstr>
      <vt:lpstr>FOUR COMMON WFH SETUPS</vt:lpstr>
      <vt:lpstr>The net out:</vt:lpstr>
      <vt:lpstr>UNINTENDED INEQUITIES</vt:lpstr>
      <vt:lpstr>How can leaders address unintended WFH inequities?</vt:lpstr>
      <vt:lpstr>RETURN TO THE OFFICE AS A STRATEGY</vt:lpstr>
      <vt:lpstr>FIVE PATTERNS OF WFH EXPERIENCE</vt:lpstr>
      <vt:lpstr>How can leaders help employees return to a better  workplace?</vt:lpstr>
      <vt:lpstr>PowerPoint Presentation</vt:lpstr>
      <vt:lpstr>PowerPoint Presentation</vt:lpstr>
      <vt:lpstr>PowerPoint Presentation</vt:lpstr>
      <vt:lpstr>We now have valuable data to inform our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Tenets of our New Normal</vt:lpstr>
      <vt:lpstr>Agenda</vt:lpstr>
      <vt:lpstr>BREAKOUTS</vt:lpstr>
      <vt:lpstr>BREAKOUTS</vt:lpstr>
      <vt:lpstr>Report outs by group.</vt:lpstr>
      <vt:lpstr>ACTIONS AND NEXT STEPS</vt:lpstr>
      <vt:lpstr>It is time for an experience that is fundamentally better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Niemann</dc:creator>
  <cp:lastModifiedBy>Jenny Niemann</cp:lastModifiedBy>
  <cp:revision>67</cp:revision>
  <dcterms:created xsi:type="dcterms:W3CDTF">2021-03-30T19:34:52Z</dcterms:created>
  <dcterms:modified xsi:type="dcterms:W3CDTF">2021-04-29T18:00:15Z</dcterms:modified>
</cp:coreProperties>
</file>